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Fira Sans" charset="1" panose="020B0503050000020004"/>
      <p:regular r:id="rId26"/>
    </p:embeddedFont>
    <p:embeddedFont>
      <p:font typeface="Fira Sans Medium" charset="1" panose="020B0603050000020004"/>
      <p:regular r:id="rId27"/>
    </p:embeddedFont>
    <p:embeddedFont>
      <p:font typeface="Fira Sans Bold" charset="1" panose="020B0803050000020004"/>
      <p:regular r:id="rId28"/>
    </p:embeddedFont>
    <p:embeddedFont>
      <p:font typeface="Fira Sans Heavy" charset="1" panose="020B0A030500000200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notesMasters/notesMaster1.xml" Type="http://schemas.openxmlformats.org/officeDocument/2006/relationships/notesMaster"/><Relationship Id="rId3" Target="viewProps.xml" Type="http://schemas.openxmlformats.org/officeDocument/2006/relationships/viewProps"/><Relationship Id="rId30" Target="theme/theme2.xml" Type="http://schemas.openxmlformats.org/officeDocument/2006/relationships/theme"/><Relationship Id="rId31" Target="notesSlides/notesSlide1.xml" Type="http://schemas.openxmlformats.org/officeDocument/2006/relationships/notesSlide"/><Relationship Id="rId32" Target="fonts/font32.fntdata" Type="http://schemas.openxmlformats.org/officeDocument/2006/relationships/font"/><Relationship Id="rId33" Target="notesSlides/notesSlide2.xml" Type="http://schemas.openxmlformats.org/officeDocument/2006/relationships/notesSlide"/><Relationship Id="rId34" Target="notesSlides/notesSlide3.xml" Type="http://schemas.openxmlformats.org/officeDocument/2006/relationships/notesSlide"/><Relationship Id="rId35" Target="notesSlides/notesSlide4.xml" Type="http://schemas.openxmlformats.org/officeDocument/2006/relationships/notesSlide"/><Relationship Id="rId36" Target="notesSlides/notesSlide5.xml" Type="http://schemas.openxmlformats.org/officeDocument/2006/relationships/notesSlide"/><Relationship Id="rId37" Target="notesSlides/notesSlide6.xml" Type="http://schemas.openxmlformats.org/officeDocument/2006/relationships/notesSlide"/><Relationship Id="rId38" Target="notesSlides/notesSlide7.xml" Type="http://schemas.openxmlformats.org/officeDocument/2006/relationships/notesSlide"/><Relationship Id="rId39" Target="notesSlides/notesSlide8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9.xml" Type="http://schemas.openxmlformats.org/officeDocument/2006/relationships/notesSlide"/><Relationship Id="rId41" Target="notesSlides/notesSlide10.xml" Type="http://schemas.openxmlformats.org/officeDocument/2006/relationships/notesSlide"/><Relationship Id="rId42" Target="notesSlides/notesSlide11.xml" Type="http://schemas.openxmlformats.org/officeDocument/2006/relationships/notesSlide"/><Relationship Id="rId43" Target="notesSlides/notesSlide12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Photos &amp; text to be amended accordingly by the presenter</a:t>
            </a:r>
          </a:p>
          <a:p>
            <a:r>
              <a:rPr lang="en-US"/>
              <a:t/>
            </a:r>
          </a:p>
          <a:p>
            <a:r>
              <a:rPr lang="en-US"/>
              <a:t>Outline</a:t>
            </a:r>
          </a:p>
          <a:p>
            <a:r>
              <a:rPr lang="en-US"/>
              <a:t>What is your name</a:t>
            </a:r>
          </a:p>
          <a:p>
            <a:r>
              <a:rPr lang="en-US"/>
              <a:t/>
            </a:r>
          </a:p>
          <a:p>
            <a:r>
              <a:rPr lang="en-US"/>
              <a:t>What have you done up until now and how did you reach your current role</a:t>
            </a:r>
          </a:p>
          <a:p>
            <a:r>
              <a:rPr lang="en-US"/>
              <a:t/>
            </a:r>
          </a:p>
          <a:p>
            <a:r>
              <a:rPr lang="en-US"/>
              <a:t>Where do you work and what do you do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pursue a degree in naval architecture at a university in the UK, students typically need to focus on a combination of core and specific subjects during their GCSE studies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Foundation Year in Engineering or Science: Some universities offer a foundation year designed to prepare students for undergraduate studies in engineering</a:t>
            </a:r>
          </a:p>
          <a:p>
            <a:r>
              <a:rPr lang="en-US"/>
              <a:t>This can be a suitable option if you don’t meet the standard entry requirements but are passionate about naval architecture.</a:t>
            </a:r>
          </a:p>
          <a:p>
            <a:r>
              <a:rPr lang="en-US"/>
              <a:t/>
            </a:r>
          </a:p>
          <a:p>
            <a:r>
              <a:rPr lang="en-US"/>
              <a:t>Apprenticeships: While not specifically focused on naval architecture, this route can lead to further opportunities and specialized study in naval architecture later on.</a:t>
            </a:r>
          </a:p>
          <a:p>
            <a:r>
              <a:rPr lang="en-US"/>
              <a:t/>
            </a:r>
          </a:p>
          <a:p>
            <a:r>
              <a:rPr lang="en-US"/>
              <a:t>Vocational and BTEC Qualifications: BTEC Level 3 Extended Diploma in Engineering: This qualification is a valuable alternative to A-levels and covers engineering topics that are relevant to naval architecture.</a:t>
            </a:r>
          </a:p>
          <a:p>
            <a:r>
              <a:rPr lang="en-US"/>
              <a:t/>
            </a:r>
          </a:p>
          <a:p>
            <a:r>
              <a:rPr lang="en-US"/>
              <a:t>Higher National Certificates (HNC) and Diplomas (HND): These qualifications in engineering fields can serve as a pathway into degree programs in naval architecture, especially if coupled with relevant practical experience.</a:t>
            </a:r>
          </a:p>
          <a:p>
            <a:r>
              <a:rPr lang="en-US"/>
              <a:t/>
            </a:r>
          </a:p>
          <a:p>
            <a:r>
              <a:rPr lang="en-US"/>
              <a:t>Apprenticeships: Starting with an engineering apprenticeship can provide hands-on experience in the field. </a:t>
            </a:r>
          </a:p>
          <a:p>
            <a:r>
              <a:rPr lang="en-US"/>
              <a:t/>
            </a:r>
          </a:p>
          <a:p>
            <a:r>
              <a:rPr lang="en-US"/>
              <a:t>Access to Higher Education Courses: Access Courses: Designed primarily for mature students or those returning to education, access courses in engineering or science can offer a pathway into university programs in naval architecture.</a:t>
            </a:r>
          </a:p>
          <a:p>
            <a:r>
              <a:rPr lang="en-US"/>
              <a:t/>
            </a:r>
          </a:p>
          <a:p>
            <a:r>
              <a:rPr lang="en-US"/>
              <a:t>International Baccalaureate (IB):The IB Diploma is another viable route, with subjects like Mathematics and Physics at Higher Level being particularly relevant for naval architecture.</a:t>
            </a:r>
          </a:p>
          <a:p>
            <a:r>
              <a:rPr lang="en-US"/>
              <a:t/>
            </a:r>
          </a:p>
          <a:p>
            <a:r>
              <a:rPr lang="en-US"/>
              <a:t>University Transfer and Mature Entry: Students who start their university studies in a related field may be able to transfer into naval architecture programs. Additionally, mature students with relevant experience or qualifications may gain entry directly into degree programs.</a:t>
            </a:r>
          </a:p>
          <a:p>
            <a:r>
              <a:rPr lang="en-US"/>
              <a:t/>
            </a:r>
          </a:p>
          <a:p>
            <a:r>
              <a:rPr lang="en-US"/>
              <a:t>Sources:</a:t>
            </a:r>
          </a:p>
          <a:p>
            <a:r>
              <a:rPr lang="en-US"/>
              <a:t>https://rina.org.uk/publications/the-naval-architect/key-uk-companies-harness-the-power-of-new-talent-with-apprenticeship-programmes/</a:t>
            </a:r>
          </a:p>
          <a:p>
            <a:r>
              <a:rPr lang="en-US"/>
              <a:t>Martin Conroy, an engineering technician apprentice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Challenges and innovations in </a:t>
            </a:r>
          </a:p>
          <a:p>
            <a:r>
              <a:rPr lang="en-US"/>
              <a:t>Decarbonisation</a:t>
            </a:r>
          </a:p>
          <a:p>
            <a:r>
              <a:rPr lang="en-US"/>
              <a:t>Autonomy</a:t>
            </a:r>
          </a:p>
          <a:p>
            <a:r>
              <a:rPr lang="en-US"/>
              <a:t>Advanced design</a:t>
            </a:r>
          </a:p>
          <a:p>
            <a:r>
              <a:rPr lang="en-US"/>
              <a:t>AI </a:t>
            </a:r>
          </a:p>
          <a:p>
            <a:r>
              <a:rPr lang="en-US"/>
              <a:t/>
            </a:r>
          </a:p>
          <a:p>
            <a:r>
              <a:rPr lang="en-US"/>
              <a:t>Guarantee future work for many years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Photos &amp; text to be amended accordingly by the presenter</a:t>
            </a:r>
          </a:p>
          <a:p>
            <a:r>
              <a:rPr lang="en-US"/>
              <a:t/>
            </a:r>
          </a:p>
          <a:p>
            <a:r>
              <a:rPr lang="en-US"/>
              <a:t>Depict snapshots of your everyday work that will stimulate the students and will prompt questions </a:t>
            </a:r>
          </a:p>
          <a:p>
            <a:r>
              <a:rPr lang="en-US"/>
              <a:t/>
            </a:r>
          </a:p>
          <a:p>
            <a:r>
              <a:rPr lang="en-US"/>
              <a:t>Do you have an office job or a more hands on one?</a:t>
            </a:r>
          </a:p>
          <a:p>
            <a:r>
              <a:rPr lang="en-US"/>
              <a:t/>
            </a:r>
          </a:p>
          <a:p>
            <a:r>
              <a:rPr lang="en-US"/>
              <a:t>What fascinates you the most in your current role?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Photos &amp; text to be amended accordingly by the presenter</a:t>
            </a:r>
          </a:p>
          <a:p>
            <a:r>
              <a:rPr lang="en-US"/>
              <a:t/>
            </a:r>
          </a:p>
          <a:p>
            <a:r>
              <a:rPr lang="en-US"/>
              <a:t>Include photos of yourself at work, if possible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Naval architects  are engineers that design, construct, refit and repair marine vessels and offshore structures  including passenger and cargo ships, submarines, high-speed ferries and catamarans, tugs, boats, yachts and oil rigs</a:t>
            </a:r>
          </a:p>
          <a:p>
            <a:r>
              <a:rPr lang="en-US"/>
              <a:t/>
            </a:r>
          </a:p>
          <a:p>
            <a:r>
              <a:rPr lang="en-US"/>
              <a:t>Provide an outline of the different fields in Naval Architecture</a:t>
            </a:r>
          </a:p>
          <a:p>
            <a:r>
              <a:rPr lang="en-US"/>
              <a:t/>
            </a:r>
          </a:p>
          <a:p>
            <a:r>
              <a:rPr lang="en-US"/>
              <a:t>What do you do at each one?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Sources </a:t>
            </a:r>
          </a:p>
          <a:p>
            <a:r>
              <a:rPr lang="en-US"/>
              <a:t>National Careers Service: https://nationalcareers.service.gov.uk/job-profiles/naval-architect</a:t>
            </a:r>
          </a:p>
          <a:p>
            <a:r>
              <a:rPr lang="en-US"/>
              <a:t>Safebulkers: https://www.linkedin.com/company/safebulkers-inc/</a:t>
            </a:r>
          </a:p>
          <a:p>
            <a:r>
              <a:rPr lang="en-US"/>
              <a:t>SSE wind farm: https://www.sserenewables.com/offshore-wind/</a:t>
            </a:r>
          </a:p>
          <a:p>
            <a:r>
              <a:rPr lang="en-US"/>
              <a:t>Lloyds: Extreme Sailing action from Barcelona in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Outline the importance of Naval Architects based on the points presented in this slide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Describe the different ships that a marine engineer can work on</a:t>
            </a:r>
          </a:p>
          <a:p>
            <a:r>
              <a:rPr lang="en-US"/>
              <a:t/>
            </a:r>
          </a:p>
          <a:p>
            <a:r>
              <a:rPr lang="en-US"/>
              <a:t>Mention that they make sure they work and in case of failure, they inspect them and they come up with a solution to fix the problem</a:t>
            </a:r>
          </a:p>
          <a:p>
            <a:r>
              <a:rPr lang="en-US"/>
              <a:t/>
            </a:r>
          </a:p>
          <a:p>
            <a:r>
              <a:rPr lang="en-US"/>
              <a:t>Provide information about their magnitude, or give personal examples/photos of how big they are</a:t>
            </a:r>
          </a:p>
          <a:p>
            <a:r>
              <a:rPr lang="en-US"/>
              <a:t/>
            </a:r>
          </a:p>
          <a:p>
            <a:r>
              <a:rPr lang="en-US"/>
              <a:t>Can ask students if they know how big a containership is. </a:t>
            </a:r>
          </a:p>
          <a:p>
            <a:r>
              <a:rPr lang="en-US"/>
              <a:t/>
            </a:r>
          </a:p>
          <a:p>
            <a:r>
              <a:rPr lang="en-US"/>
              <a:t>Sources</a:t>
            </a:r>
          </a:p>
          <a:p>
            <a:r>
              <a:rPr lang="en-US"/>
              <a:t>Royal Caribbean cruise ships from newest to oldest — a complete list: https://thepointsguy.com/guide/royal-caribbean-cruise-ships-newest-oldest/</a:t>
            </a:r>
          </a:p>
          <a:p>
            <a:r>
              <a:rPr lang="en-US"/>
              <a:t>Calmac ferry boat: https://www.calmac.co.uk/</a:t>
            </a:r>
          </a:p>
          <a:p>
            <a:r>
              <a:rPr lang="en-US"/>
              <a:t>Tanker: https://www.kongsberg.com/maritime/ship-types/tanker/</a:t>
            </a:r>
          </a:p>
          <a:p>
            <a:r>
              <a:rPr lang="en-US"/>
              <a:t>Maersk containership: https://www.reuters.com/business/maersk-sends-two-us-flagged-container-ships-through-red-sea-2024-01-16/</a:t>
            </a:r>
          </a:p>
          <a:p>
            <a:r>
              <a:rPr lang="en-US"/>
              <a:t>Type 26: https://www.forces.net/services/navy/new-type-26-frigate-hms-glasgow-successfully-enters-water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Describe the different ships that a marine engineer can work on</a:t>
            </a:r>
          </a:p>
          <a:p>
            <a:r>
              <a:rPr lang="en-US"/>
              <a:t/>
            </a:r>
          </a:p>
          <a:p>
            <a:r>
              <a:rPr lang="en-US"/>
              <a:t>Mention that they make sure they work and in case of failure, they inspect them and they come up with a solution to fix the problem</a:t>
            </a:r>
          </a:p>
          <a:p>
            <a:r>
              <a:rPr lang="en-US"/>
              <a:t/>
            </a:r>
          </a:p>
          <a:p>
            <a:r>
              <a:rPr lang="en-US"/>
              <a:t>Provide information about their magnitude, or give personal examples/photos of how big they are</a:t>
            </a:r>
          </a:p>
          <a:p>
            <a:r>
              <a:rPr lang="en-US"/>
              <a:t/>
            </a:r>
          </a:p>
          <a:p>
            <a:r>
              <a:rPr lang="en-US"/>
              <a:t>Can ask students if they know how big a containership is. </a:t>
            </a:r>
          </a:p>
          <a:p>
            <a:r>
              <a:rPr lang="en-US"/>
              <a:t/>
            </a:r>
          </a:p>
          <a:p>
            <a:r>
              <a:rPr lang="en-US"/>
              <a:t>Sources</a:t>
            </a:r>
          </a:p>
          <a:p>
            <a:r>
              <a:rPr lang="en-US"/>
              <a:t>Royal Caribbean cruise ships from newest to oldest — a complete list: https://thepointsguy.com/guide/royal-caribbean-cruise-ships-newest-oldest/</a:t>
            </a:r>
          </a:p>
          <a:p>
            <a:r>
              <a:rPr lang="en-US"/>
              <a:t>Calmac ferry boat: https://www.calmac.co.uk/</a:t>
            </a:r>
          </a:p>
          <a:p>
            <a:r>
              <a:rPr lang="en-US"/>
              <a:t>Tanker: https://www.kongsberg.com/maritime/ship-types/tanker/</a:t>
            </a:r>
          </a:p>
          <a:p>
            <a:r>
              <a:rPr lang="en-US"/>
              <a:t>Maersk containership: https://www.reuters.com/business/maersk-sends-two-us-flagged-container-ships-through-red-sea-2024-01-16/</a:t>
            </a:r>
          </a:p>
          <a:p>
            <a:r>
              <a:rPr lang="en-US"/>
              <a:t>Type 26: https://www.forces.net/services/navy/new-type-26-frigate-hms-glasgow-successfully-enters-water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 mention aspects that students should be interested in to choose this career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Sources</a:t>
            </a:r>
          </a:p>
          <a:p>
            <a:r>
              <a:rPr lang="en-US"/>
              <a:t>Strength Analysis results 32000 DWT Bulk Carrier: http://www.mesh.com.tr/strength-analyses.html</a:t>
            </a:r>
          </a:p>
          <a:p>
            <a:r>
              <a:rPr lang="en-US"/>
              <a:t>NAVAL ARCHITECTS and their Career Paths: https://www.linkedin.com/pulse/naval-architects-career-paths-jason-tay/</a:t>
            </a:r>
          </a:p>
          <a:p>
            <a:r>
              <a:rPr lang="en-US"/>
              <a:t>https://www.sva-potsdam.de/en/towing-tank/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 mention aspects that students should be interested in to choose this career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Sources</a:t>
            </a:r>
          </a:p>
          <a:p>
            <a:r>
              <a:rPr lang="en-US"/>
              <a:t>Strength Analysis results 32000 DWT Bulk Carrier: http://www.mesh.com.tr/strength-analyses.html</a:t>
            </a:r>
          </a:p>
          <a:p>
            <a:r>
              <a:rPr lang="en-US"/>
              <a:t>NAVAL ARCHITECTS and their Career Paths: https://www.linkedin.com/pulse/naval-architects-career-paths-jason-tay/</a:t>
            </a:r>
          </a:p>
          <a:p>
            <a:r>
              <a:rPr lang="en-US"/>
              <a:t>https://www.sva-potsdam.de/en/towing-tank/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3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3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3.png" Type="http://schemas.openxmlformats.org/officeDocument/2006/relationships/image"/><Relationship Id="rId4" Target="../media/image29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9.jpe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9.jpe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4929" t="-14929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115300" y="7052387"/>
            <a:ext cx="18288000" cy="2461283"/>
            <a:chOff x="0" y="0"/>
            <a:chExt cx="24384000" cy="328171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22399561" cy="3281711"/>
              <a:chOff x="0" y="0"/>
              <a:chExt cx="5229540" cy="7661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5229540" cy="766168"/>
              </a:xfrm>
              <a:custGeom>
                <a:avLst/>
                <a:gdLst/>
                <a:ahLst/>
                <a:cxnLst/>
                <a:rect r="r" b="b" t="t" l="l"/>
                <a:pathLst>
                  <a:path h="766168" w="5229540">
                    <a:moveTo>
                      <a:pt x="0" y="0"/>
                    </a:moveTo>
                    <a:lnTo>
                      <a:pt x="5229540" y="0"/>
                    </a:lnTo>
                    <a:lnTo>
                      <a:pt x="5229540" y="766168"/>
                    </a:lnTo>
                    <a:lnTo>
                      <a:pt x="0" y="766168"/>
                    </a:lnTo>
                    <a:close/>
                  </a:path>
                </a:pathLst>
              </a:custGeom>
              <a:solidFill>
                <a:srgbClr val="00356B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5229540" cy="794743"/>
              </a:xfrm>
              <a:prstGeom prst="rect">
                <a:avLst/>
              </a:prstGeom>
            </p:spPr>
            <p:txBody>
              <a:bodyPr anchor="ctr" rtlCol="false" tIns="31971" lIns="31971" bIns="31971" rIns="31971"/>
              <a:lstStyle/>
              <a:p>
                <a:pPr algn="ctr">
                  <a:lnSpc>
                    <a:spcPts val="1344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0415121" y="0"/>
              <a:ext cx="3968879" cy="3281711"/>
              <a:chOff x="0" y="0"/>
              <a:chExt cx="768596" cy="63552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768596" cy="635522"/>
              </a:xfrm>
              <a:custGeom>
                <a:avLst/>
                <a:gdLst/>
                <a:ahLst/>
                <a:cxnLst/>
                <a:rect r="r" b="b" t="t" l="l"/>
                <a:pathLst>
                  <a:path h="635522" w="768596">
                    <a:moveTo>
                      <a:pt x="384298" y="635522"/>
                    </a:moveTo>
                    <a:lnTo>
                      <a:pt x="768596" y="0"/>
                    </a:lnTo>
                    <a:lnTo>
                      <a:pt x="0" y="0"/>
                    </a:lnTo>
                    <a:lnTo>
                      <a:pt x="384298" y="635522"/>
                    </a:lnTo>
                    <a:close/>
                  </a:path>
                </a:pathLst>
              </a:custGeom>
              <a:solidFill>
                <a:srgbClr val="00356B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120093" y="16819"/>
                <a:ext cx="528409" cy="323639"/>
              </a:xfrm>
              <a:prstGeom prst="rect">
                <a:avLst/>
              </a:prstGeom>
            </p:spPr>
            <p:txBody>
              <a:bodyPr anchor="ctr" rtlCol="false" tIns="31971" lIns="31971" bIns="31971" rIns="31971"/>
              <a:lstStyle/>
              <a:p>
                <a:pPr algn="ctr">
                  <a:lnSpc>
                    <a:spcPts val="1344"/>
                  </a:lnSpc>
                </a:pP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1448238" y="1249292"/>
              <a:ext cx="10835477" cy="1691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3267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A presentation for students, teachers &amp; parents about studying and careers in Naval Architecture in UK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1448238" y="293448"/>
              <a:ext cx="11194870" cy="898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73"/>
                </a:lnSpc>
              </a:pPr>
              <a:r>
                <a:rPr lang="en-US" b="true" sz="4698">
                  <a:solidFill>
                    <a:srgbClr val="FFFFFF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NAVAL ARCHITECTURE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524872" y="8119187"/>
            <a:ext cx="3502613" cy="1394483"/>
          </a:xfrm>
          <a:custGeom>
            <a:avLst/>
            <a:gdLst/>
            <a:ahLst/>
            <a:cxnLst/>
            <a:rect r="r" b="b" t="t" l="l"/>
            <a:pathLst>
              <a:path h="1394483" w="3502613">
                <a:moveTo>
                  <a:pt x="0" y="0"/>
                </a:moveTo>
                <a:lnTo>
                  <a:pt x="3502614" y="0"/>
                </a:lnTo>
                <a:lnTo>
                  <a:pt x="3502614" y="1394483"/>
                </a:lnTo>
                <a:lnTo>
                  <a:pt x="0" y="1394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83" t="0" r="-3083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3"/>
              <a:stretch>
                <a:fillRect l="-99103" t="0" r="-9910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089185" y="-25172"/>
            <a:ext cx="5246370" cy="524637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6064" t="0" r="-606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514617" y="1323975"/>
            <a:ext cx="5903790" cy="762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Naval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architects and ocean engineers work wi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 oil and gas, but also offshore renewable energy from wind, waves, and tidal currents.​</a:t>
            </a:r>
          </a:p>
          <a:p>
            <a:pPr algn="l">
              <a:lnSpc>
                <a:spcPts val="3750"/>
              </a:lnSpc>
            </a:pPr>
          </a:p>
          <a:p>
            <a:pPr algn="l" marL="647700" indent="-323850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Ocean engineering deals with the technical aspects of fixed and floating marine structures and systems related to harnessing ocean resources​</a:t>
            </a:r>
          </a:p>
          <a:p>
            <a:pPr algn="l">
              <a:lnSpc>
                <a:spcPts val="3750"/>
              </a:lnSpc>
            </a:pPr>
          </a:p>
          <a:p>
            <a:pPr algn="l" marL="647700" indent="-323850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Offshore renewable industry is full of opportunities for naval architects​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4828" y="3275188"/>
            <a:ext cx="5436837" cy="36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NAVAL ARCHITECTURE &amp; OCEAN ENGINEERING​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089185" y="5221198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6521" t="0" r="-6521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06215" y="-923565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7" y="0"/>
                </a:lnTo>
                <a:lnTo>
                  <a:pt x="21571787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2412" y="8246726"/>
            <a:ext cx="1655969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Naval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architects within this field design and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build lighter, stronger and faster vehicles ​</a:t>
            </a:r>
          </a:p>
          <a:p>
            <a:pPr algn="l" marL="647700" indent="-323850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Skills of ship design, construction, op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erati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on and maintenance​</a:t>
            </a:r>
          </a:p>
          <a:p>
            <a:pPr algn="l" marL="647700" indent="-323850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Adv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anc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ed material and technolo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gi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 are used ​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3"/>
              <a:stretch>
                <a:fillRect l="0" t="-144000" r="0" b="-14400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52412" y="384074"/>
            <a:ext cx="14993649" cy="1663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NAVAL ARCHITECTURE &amp; HIGH-PERFORMANCE VEHICLES​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33597" y="2760044"/>
            <a:ext cx="18020807" cy="4766913"/>
            <a:chOff x="0" y="0"/>
            <a:chExt cx="24027742" cy="635588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1821697" cy="6355884"/>
              <a:chOff x="0" y="0"/>
              <a:chExt cx="1373618" cy="73852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373618" cy="738520"/>
              </a:xfrm>
              <a:custGeom>
                <a:avLst/>
                <a:gdLst/>
                <a:ahLst/>
                <a:cxnLst/>
                <a:rect r="r" b="b" t="t" l="l"/>
                <a:pathLst>
                  <a:path h="738520" w="1373618">
                    <a:moveTo>
                      <a:pt x="0" y="0"/>
                    </a:moveTo>
                    <a:lnTo>
                      <a:pt x="1373618" y="0"/>
                    </a:lnTo>
                    <a:lnTo>
                      <a:pt x="1373618" y="738520"/>
                    </a:lnTo>
                    <a:lnTo>
                      <a:pt x="0" y="73852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6432" t="0" r="-6432" b="0"/>
                </a:stretch>
              </a:blip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12206045" y="0"/>
              <a:ext cx="11821697" cy="6355884"/>
              <a:chOff x="0" y="0"/>
              <a:chExt cx="1373618" cy="73852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373618" cy="738520"/>
              </a:xfrm>
              <a:custGeom>
                <a:avLst/>
                <a:gdLst/>
                <a:ahLst/>
                <a:cxnLst/>
                <a:rect r="r" b="b" t="t" l="l"/>
                <a:pathLst>
                  <a:path h="738520" w="1373618">
                    <a:moveTo>
                      <a:pt x="0" y="0"/>
                    </a:moveTo>
                    <a:lnTo>
                      <a:pt x="1373618" y="0"/>
                    </a:lnTo>
                    <a:lnTo>
                      <a:pt x="1373618" y="738520"/>
                    </a:lnTo>
                    <a:lnTo>
                      <a:pt x="0" y="73852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6594" t="0" r="-6594" b="0"/>
                </a:stretch>
              </a:blipFill>
            </p:spPr>
          </p:sp>
        </p:grpSp>
      </p:grp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06215" y="-923565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7" y="0"/>
                </a:lnTo>
                <a:lnTo>
                  <a:pt x="21571787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5900" y="2919314"/>
            <a:ext cx="11023521" cy="693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following terminology is provided by the Newcastle University:​</a:t>
            </a:r>
          </a:p>
          <a:p>
            <a:pPr algn="l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Naval Architecture​</a:t>
            </a:r>
          </a:p>
          <a:p>
            <a:pPr algn="l" marL="647700" indent="-323850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Focuses on the advanced structural and hydrodynamic analysis of ships and small craft.​</a:t>
            </a:r>
          </a:p>
          <a:p>
            <a:pPr algn="l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Marine Engineering​</a:t>
            </a:r>
          </a:p>
          <a:p>
            <a:pPr algn="l" marL="647700" indent="-323850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Explores key aspects of power transmission, systems and digitalisation of ship machinery.​</a:t>
            </a:r>
          </a:p>
          <a:p>
            <a:pPr algn="l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Subsea Engineering​</a:t>
            </a:r>
          </a:p>
          <a:p>
            <a:pPr algn="l" marL="647700" indent="-323850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Learn about offshore support systems for operation in harsh maritime environments​</a:t>
            </a:r>
          </a:p>
          <a:p>
            <a:pPr algn="l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Offshore Renewables​</a:t>
            </a:r>
          </a:p>
          <a:p>
            <a:pPr algn="l" marL="647700" indent="-323850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Study the complex dynamics of offshore energy harvesting systems and infrastructure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3"/>
              <a:stretch>
                <a:fillRect l="0" t="-144000" r="0" b="-14400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76384" y="464945"/>
            <a:ext cx="20099870" cy="149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NAVAL ARCHITECTURE &amp; MARINE ENGINEERING​</a:t>
            </a:r>
          </a:p>
          <a:p>
            <a:pPr algn="l">
              <a:lnSpc>
                <a:spcPts val="5832"/>
              </a:lnSpc>
            </a:pPr>
            <a:r>
              <a:rPr lang="en-US" sz="54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Newcastle University​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723122" y="2523928"/>
            <a:ext cx="6564878" cy="7763072"/>
            <a:chOff x="0" y="0"/>
            <a:chExt cx="1017071" cy="12027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17071" cy="1202703"/>
            </a:xfrm>
            <a:custGeom>
              <a:avLst/>
              <a:gdLst/>
              <a:ahLst/>
              <a:cxnLst/>
              <a:rect r="r" b="b" t="t" l="l"/>
              <a:pathLst>
                <a:path h="1202703" w="1017071">
                  <a:moveTo>
                    <a:pt x="0" y="0"/>
                  </a:moveTo>
                  <a:lnTo>
                    <a:pt x="1017071" y="0"/>
                  </a:lnTo>
                  <a:lnTo>
                    <a:pt x="1017071" y="1202703"/>
                  </a:lnTo>
                  <a:lnTo>
                    <a:pt x="0" y="1202703"/>
                  </a:lnTo>
                  <a:close/>
                </a:path>
              </a:pathLst>
            </a:custGeom>
            <a:blipFill>
              <a:blip r:embed="rId4"/>
              <a:stretch>
                <a:fillRect l="-2699" t="0" r="-2699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06215" y="-923565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7" y="0"/>
                </a:lnTo>
                <a:lnTo>
                  <a:pt x="21571787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3574" y="4157564"/>
            <a:ext cx="10304335" cy="445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following terminology is provided by the University of Plymouth:​</a:t>
            </a:r>
          </a:p>
          <a:p>
            <a:pPr algn="l">
              <a:lnSpc>
                <a:spcPts val="3900"/>
              </a:lnSpc>
            </a:pPr>
          </a:p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Marine technologists are engineers focused on engineering for life at sea. As problem solvers, engineers design, create and use tools in every industry from nanotech to agritech.​</a:t>
            </a:r>
          </a:p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year 4, you have the option to choose a </a:t>
            </a:r>
            <a:r>
              <a:rPr lang="en-US" sz="300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specialist 'with composites'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pathway, as one will be able to study the design and manufacture of specialist materials​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3"/>
              <a:stretch>
                <a:fillRect l="0" t="-144000" r="0" b="-14400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76384" y="464945"/>
            <a:ext cx="20099870" cy="149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NAVAL ARCHITECTURE &amp; MARINE ENGINEERING​</a:t>
            </a:r>
          </a:p>
          <a:p>
            <a:pPr algn="l">
              <a:lnSpc>
                <a:spcPts val="5832"/>
              </a:lnSpc>
            </a:pPr>
            <a:r>
              <a:rPr lang="en-US" sz="54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University of Plymouth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723122" y="2523928"/>
            <a:ext cx="6564878" cy="7763072"/>
            <a:chOff x="0" y="0"/>
            <a:chExt cx="1017071" cy="12027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17071" cy="1202703"/>
            </a:xfrm>
            <a:custGeom>
              <a:avLst/>
              <a:gdLst/>
              <a:ahLst/>
              <a:cxnLst/>
              <a:rect r="r" b="b" t="t" l="l"/>
              <a:pathLst>
                <a:path h="1202703" w="1017071">
                  <a:moveTo>
                    <a:pt x="0" y="0"/>
                  </a:moveTo>
                  <a:lnTo>
                    <a:pt x="1017071" y="0"/>
                  </a:lnTo>
                  <a:lnTo>
                    <a:pt x="1017071" y="1202703"/>
                  </a:lnTo>
                  <a:lnTo>
                    <a:pt x="0" y="1202703"/>
                  </a:lnTo>
                  <a:close/>
                </a:path>
              </a:pathLst>
            </a:custGeom>
            <a:blipFill>
              <a:blip r:embed="rId4"/>
              <a:stretch>
                <a:fillRect l="-3886" t="0" r="-3886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14617" y="2486660"/>
            <a:ext cx="5903790" cy="5294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33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You can be a Naval Architect</a:t>
            </a:r>
          </a:p>
          <a:p>
            <a:pPr algn="l">
              <a:lnSpc>
                <a:spcPts val="3750"/>
              </a:lnSpc>
            </a:pPr>
          </a:p>
          <a:p>
            <a:pPr algn="l">
              <a:lnSpc>
                <a:spcPts val="375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If you are 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interested in:</a:t>
            </a:r>
          </a:p>
          <a:p>
            <a:pPr algn="l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Maths and Science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Innovation and creativity 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Engineering and Technologies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Design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Theoretical as well as practical application of your knowledge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Solving problems </a:t>
            </a:r>
          </a:p>
        </p:txBody>
      </p:sp>
      <p:sp>
        <p:nvSpPr>
          <p:cNvPr name="Freeform 4" id="4" descr="Picture 4"/>
          <p:cNvSpPr/>
          <p:nvPr/>
        </p:nvSpPr>
        <p:spPr>
          <a:xfrm flipH="false" flipV="false" rot="0">
            <a:off x="12677033" y="182555"/>
            <a:ext cx="5362395" cy="3217984"/>
          </a:xfrm>
          <a:custGeom>
            <a:avLst/>
            <a:gdLst/>
            <a:ahLst/>
            <a:cxnLst/>
            <a:rect r="r" b="b" t="t" l="l"/>
            <a:pathLst>
              <a:path h="3217984" w="5362395">
                <a:moveTo>
                  <a:pt x="0" y="0"/>
                </a:moveTo>
                <a:lnTo>
                  <a:pt x="5362395" y="0"/>
                </a:lnTo>
                <a:lnTo>
                  <a:pt x="5362395" y="3217984"/>
                </a:lnTo>
                <a:lnTo>
                  <a:pt x="0" y="321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097" r="-207" b="-11562"/>
            </a:stretch>
          </a:blipFill>
        </p:spPr>
      </p:sp>
      <p:sp>
        <p:nvSpPr>
          <p:cNvPr name="Freeform 5" id="5" descr="Picture 6"/>
          <p:cNvSpPr/>
          <p:nvPr/>
        </p:nvSpPr>
        <p:spPr>
          <a:xfrm flipH="false" flipV="false" rot="0">
            <a:off x="12677006" y="6920859"/>
            <a:ext cx="5362449" cy="3183586"/>
          </a:xfrm>
          <a:custGeom>
            <a:avLst/>
            <a:gdLst/>
            <a:ahLst/>
            <a:cxnLst/>
            <a:rect r="r" b="b" t="t" l="l"/>
            <a:pathLst>
              <a:path h="3183586" w="5362449">
                <a:moveTo>
                  <a:pt x="0" y="0"/>
                </a:moveTo>
                <a:lnTo>
                  <a:pt x="5362449" y="0"/>
                </a:lnTo>
                <a:lnTo>
                  <a:pt x="5362449" y="3183586"/>
                </a:lnTo>
                <a:lnTo>
                  <a:pt x="0" y="3183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2765" b="-17"/>
            </a:stretch>
          </a:blipFill>
        </p:spPr>
      </p:sp>
      <p:sp>
        <p:nvSpPr>
          <p:cNvPr name="Freeform 6" id="6" descr="Picture 8"/>
          <p:cNvSpPr/>
          <p:nvPr/>
        </p:nvSpPr>
        <p:spPr>
          <a:xfrm flipH="false" flipV="false" rot="0">
            <a:off x="12677033" y="3550424"/>
            <a:ext cx="5362395" cy="3220550"/>
          </a:xfrm>
          <a:custGeom>
            <a:avLst/>
            <a:gdLst/>
            <a:ahLst/>
            <a:cxnLst/>
            <a:rect r="r" b="b" t="t" l="l"/>
            <a:pathLst>
              <a:path h="3220550" w="5362395">
                <a:moveTo>
                  <a:pt x="0" y="0"/>
                </a:moveTo>
                <a:lnTo>
                  <a:pt x="5362395" y="0"/>
                </a:lnTo>
                <a:lnTo>
                  <a:pt x="5362395" y="3220550"/>
                </a:lnTo>
                <a:lnTo>
                  <a:pt x="0" y="3220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39" r="-19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7"/>
              <a:stretch>
                <a:fillRect l="-99103" t="0" r="-9910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819180" y="3743393"/>
            <a:ext cx="4608132" cy="271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WHO CAN BE A NAVAL ARCHITECT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868847" y="1333910"/>
            <a:ext cx="10806324" cy="762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combination of subjects will be required. A general guide can be found below:</a:t>
            </a:r>
          </a:p>
          <a:p>
            <a:pPr algn="l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Mathematics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Essential for understanding the complex calculations and problem-solving required in naval architecture.</a:t>
            </a:r>
          </a:p>
          <a:p>
            <a:pPr algn="l" marL="542925" indent="-271462" lvl="1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Physics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Important for grasping the principles of mechanics, fluid dynamics, and materials science, all of which are crucial in naval architecture.</a:t>
            </a:r>
          </a:p>
          <a:p>
            <a:pPr algn="l" marL="542925" indent="-271462" lvl="1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English Language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Good communication skills are important for writing reports and documenting research.</a:t>
            </a:r>
          </a:p>
          <a:p>
            <a:pPr algn="l" marL="542925" indent="-271462" lvl="1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Design and Technology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Provides foundational knowledge in materials and design processes, which can be helpful.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99103" t="0" r="-9910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19180" y="4656821"/>
            <a:ext cx="4608132" cy="88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GCSE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2412" y="3270095"/>
            <a:ext cx="16559699" cy="6251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2"/>
              </a:lnSpc>
            </a:pP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combination of subjects will be required. A general guide can be found below:</a:t>
            </a:r>
          </a:p>
          <a:p>
            <a:pPr algn="l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Mathematics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A critical subject for naval architecture, as it underpins many of the calculations and technical analyses you'll need to perform.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Physics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Essential for understanding the principles of forces, mechanics, and fluid dynamics, all of which are crucial in the field of naval architecture.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Further Mathematics 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(optional but advantageous): While not always required, it can provide a deeper mathematical background that is useful for more complex problems in naval architecture.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Design and Technology 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(optional but useful): Offers insight into materials and design processes, which can be relevant to the practical aspects of naval architecture.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Engineering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(if available): Provides a broader understanding of engineering principles and applications, which can complement the study of naval architecture.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3"/>
              <a:stretch>
                <a:fillRect l="0" t="-144000" r="0" b="-14400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52412" y="793682"/>
            <a:ext cx="14993649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A - LEVELS</a:t>
            </a:r>
          </a:p>
        </p:txBody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923565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2412" y="3265170"/>
            <a:ext cx="8420376" cy="5993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Foundation Degrees and Foundation Years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Vocational and BTEC Qualifications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Higher National Certificates (HNC) and Diplomas (HND)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Apprenticeships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Access to Higher Education Courses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International Baccalaureate (IB)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Transfer and Mature Entry</a:t>
            </a:r>
          </a:p>
        </p:txBody>
      </p:sp>
      <p:sp>
        <p:nvSpPr>
          <p:cNvPr name="Freeform 4" id="4" descr="Picture 5"/>
          <p:cNvSpPr/>
          <p:nvPr/>
        </p:nvSpPr>
        <p:spPr>
          <a:xfrm flipH="false" flipV="false" rot="0">
            <a:off x="9572788" y="2523928"/>
            <a:ext cx="5023984" cy="3878787"/>
          </a:xfrm>
          <a:custGeom>
            <a:avLst/>
            <a:gdLst/>
            <a:ahLst/>
            <a:cxnLst/>
            <a:rect r="r" b="b" t="t" l="l"/>
            <a:pathLst>
              <a:path h="3878787" w="5023984">
                <a:moveTo>
                  <a:pt x="0" y="0"/>
                </a:moveTo>
                <a:lnTo>
                  <a:pt x="5023985" y="0"/>
                </a:lnTo>
                <a:lnTo>
                  <a:pt x="5023985" y="3878787"/>
                </a:lnTo>
                <a:lnTo>
                  <a:pt x="0" y="3878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" t="0" r="-56" b="0"/>
            </a:stretch>
          </a:blipFill>
        </p:spPr>
      </p:sp>
      <p:sp>
        <p:nvSpPr>
          <p:cNvPr name="Freeform 5" id="5" descr="Picture 8"/>
          <p:cNvSpPr/>
          <p:nvPr/>
        </p:nvSpPr>
        <p:spPr>
          <a:xfrm flipH="false" flipV="false" rot="0">
            <a:off x="14200848" y="6402715"/>
            <a:ext cx="4087152" cy="3884285"/>
          </a:xfrm>
          <a:custGeom>
            <a:avLst/>
            <a:gdLst/>
            <a:ahLst/>
            <a:cxnLst/>
            <a:rect r="r" b="b" t="t" l="l"/>
            <a:pathLst>
              <a:path h="3884285" w="4087152">
                <a:moveTo>
                  <a:pt x="0" y="0"/>
                </a:moveTo>
                <a:lnTo>
                  <a:pt x="4087152" y="0"/>
                </a:lnTo>
                <a:lnTo>
                  <a:pt x="4087152" y="3884285"/>
                </a:lnTo>
                <a:lnTo>
                  <a:pt x="0" y="3884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" t="0" r="-11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6"/>
              <a:stretch>
                <a:fillRect l="0" t="-144000" r="0" b="-14400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52412" y="793682"/>
            <a:ext cx="17717322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OTHER ROUTES TO NAVAL ARCHITECTURE</a:t>
            </a:r>
          </a:p>
        </p:txBody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94527" y="4510844"/>
            <a:ext cx="1664034" cy="1532212"/>
            <a:chOff x="0" y="0"/>
            <a:chExt cx="1994155" cy="18361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3"/>
              <a:stretch>
                <a:fillRect l="0" t="-4301" r="0" b="-4302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39498" y="4510844"/>
            <a:ext cx="1664033" cy="1532212"/>
            <a:chOff x="0" y="0"/>
            <a:chExt cx="1994153" cy="18361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4"/>
              <a:stretch>
                <a:fillRect l="0" t="-4301" r="0" b="-4302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484470" y="4510844"/>
            <a:ext cx="1664033" cy="1532212"/>
            <a:chOff x="0" y="0"/>
            <a:chExt cx="1994153" cy="18361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5"/>
              <a:stretch>
                <a:fillRect l="0" t="-4301" r="0" b="-430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829442" y="4510844"/>
            <a:ext cx="1664033" cy="1532212"/>
            <a:chOff x="0" y="0"/>
            <a:chExt cx="1994153" cy="18361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6"/>
              <a:stretch>
                <a:fillRect l="0" t="-4301" r="0" b="-430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7"/>
              <a:stretch>
                <a:fillRect l="0" t="-144000" r="0" b="-14400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777620" y="6563841"/>
            <a:ext cx="3697847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Study Maths &amp; Science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22589" y="6563841"/>
            <a:ext cx="3697848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Learn more about RINA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67563" y="6563841"/>
            <a:ext cx="3697847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Study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812531" y="6563841"/>
            <a:ext cx="3697848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Take part in STEM activities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52412" y="793682"/>
            <a:ext cx="17717322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HOW TO GET ENGAGED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45161" y="2276475"/>
            <a:ext cx="6464570" cy="571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Opportunities to work all over the world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very active and established Industry with high potential developing subfields 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Mandatory to worldwide trade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Exceptional opportunities and compensation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New challenges futureproof the need for Naval Architects for many years 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Highly innovative field </a:t>
            </a:r>
          </a:p>
        </p:txBody>
      </p:sp>
      <p:sp>
        <p:nvSpPr>
          <p:cNvPr name="Freeform 4" id="4" descr="Picture 10"/>
          <p:cNvSpPr/>
          <p:nvPr/>
        </p:nvSpPr>
        <p:spPr>
          <a:xfrm flipH="false" flipV="false" rot="0">
            <a:off x="13098876" y="74206"/>
            <a:ext cx="5038388" cy="10108171"/>
          </a:xfrm>
          <a:custGeom>
            <a:avLst/>
            <a:gdLst/>
            <a:ahLst/>
            <a:cxnLst/>
            <a:rect r="r" b="b" t="t" l="l"/>
            <a:pathLst>
              <a:path h="10108171" w="5038388">
                <a:moveTo>
                  <a:pt x="0" y="0"/>
                </a:moveTo>
                <a:lnTo>
                  <a:pt x="5038387" y="0"/>
                </a:lnTo>
                <a:lnTo>
                  <a:pt x="5038387" y="10108171"/>
                </a:lnTo>
                <a:lnTo>
                  <a:pt x="0" y="1010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" r="0" b="-5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5"/>
              <a:stretch>
                <a:fillRect l="-99103" t="0" r="-99103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19180" y="4199588"/>
            <a:ext cx="4608132" cy="180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A FIELD WITH A FUTURE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740" y="-386587"/>
            <a:ext cx="9165740" cy="10683113"/>
            <a:chOff x="0" y="0"/>
            <a:chExt cx="812800" cy="9473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947358"/>
            </a:xfrm>
            <a:custGeom>
              <a:avLst/>
              <a:gdLst/>
              <a:ahLst/>
              <a:cxnLst/>
              <a:rect r="r" b="b" t="t" l="l"/>
              <a:pathLst>
                <a:path h="94735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47358"/>
                  </a:lnTo>
                  <a:lnTo>
                    <a:pt x="0" y="947358"/>
                  </a:lnTo>
                  <a:close/>
                </a:path>
              </a:pathLst>
            </a:custGeom>
            <a:blipFill>
              <a:blip r:embed="rId3"/>
              <a:stretch>
                <a:fillRect l="-53604" t="0" r="-53604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574228" y="140146"/>
            <a:ext cx="8508681" cy="99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Who am I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Current role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Responsibilities in the role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 is a Naval Architect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Why is it important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Who am I​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Current role​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Responsibilities in the role​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 is a Naval Architect​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Why is it important​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Naval Architecture &amp; Marine Engineering – University of Strathclyde​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Naval Architecture &amp; Ocean Engineering​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Naval Architecture &amp; High-Performance vehicles 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Naval Architecture &amp; Marine Engineering – Newcastle University​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Naval Architecture &amp; Marine Engineering – University of Plymouth​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Who can be a Naval Architect​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GSCE​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– Levels​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Other routes to Naval Architecture​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Get engaged​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It is a field with a future 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Q&amp;A​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GCSE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– Levels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Other routes to Naval Architecture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Get engaged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field with a future </a:t>
            </a:r>
          </a:p>
          <a:p>
            <a:pPr algn="just" marL="387344" indent="-193672" lvl="1">
              <a:lnSpc>
                <a:spcPts val="2675"/>
              </a:lnSpc>
              <a:buFont typeface="Arial"/>
              <a:buChar char="•"/>
            </a:pPr>
            <a:r>
              <a:rPr lang="en-US" sz="21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Q&amp;A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7064" y="4646887"/>
            <a:ext cx="4608132" cy="88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b="true" sz="5149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CONTENT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307050" cy="10306050"/>
            <a:chOff x="0" y="0"/>
            <a:chExt cx="24409400" cy="13741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2"/>
              <a:stretch>
                <a:fillRect l="0" t="-144000" r="0" b="-14400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10030" y="2523928"/>
            <a:ext cx="18508060" cy="7894385"/>
            <a:chOff x="0" y="0"/>
            <a:chExt cx="1905576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576" cy="812800"/>
            </a:xfrm>
            <a:custGeom>
              <a:avLst/>
              <a:gdLst/>
              <a:ahLst/>
              <a:cxnLst/>
              <a:rect r="r" b="b" t="t" l="l"/>
              <a:pathLst>
                <a:path h="812800" w="1905576">
                  <a:moveTo>
                    <a:pt x="0" y="0"/>
                  </a:moveTo>
                  <a:lnTo>
                    <a:pt x="1905576" y="0"/>
                  </a:lnTo>
                  <a:lnTo>
                    <a:pt x="190557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30974" r="0" b="-25224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52412" y="793682"/>
            <a:ext cx="17717322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Q&amp;A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1795" y="7993744"/>
            <a:ext cx="3802874" cy="1211459"/>
            <a:chOff x="0" y="0"/>
            <a:chExt cx="5070498" cy="16152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9050" y="19050"/>
              <a:ext cx="5032375" cy="1577213"/>
            </a:xfrm>
            <a:custGeom>
              <a:avLst/>
              <a:gdLst/>
              <a:ahLst/>
              <a:cxnLst/>
              <a:rect r="r" b="b" t="t" l="l"/>
              <a:pathLst>
                <a:path h="1577213" w="5032375">
                  <a:moveTo>
                    <a:pt x="0" y="262890"/>
                  </a:moveTo>
                  <a:cubicBezTo>
                    <a:pt x="0" y="117729"/>
                    <a:pt x="119634" y="0"/>
                    <a:pt x="267208" y="0"/>
                  </a:cubicBezTo>
                  <a:lnTo>
                    <a:pt x="4765167" y="0"/>
                  </a:lnTo>
                  <a:cubicBezTo>
                    <a:pt x="4912741" y="0"/>
                    <a:pt x="5032375" y="117729"/>
                    <a:pt x="5032375" y="262890"/>
                  </a:cubicBezTo>
                  <a:lnTo>
                    <a:pt x="5032375" y="1314323"/>
                  </a:lnTo>
                  <a:cubicBezTo>
                    <a:pt x="5032375" y="1459484"/>
                    <a:pt x="4912741" y="1577213"/>
                    <a:pt x="4765167" y="1577213"/>
                  </a:cubicBezTo>
                  <a:lnTo>
                    <a:pt x="267208" y="1577213"/>
                  </a:lnTo>
                  <a:cubicBezTo>
                    <a:pt x="119634" y="1577213"/>
                    <a:pt x="0" y="1459484"/>
                    <a:pt x="0" y="1314323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70475" cy="1615313"/>
            </a:xfrm>
            <a:custGeom>
              <a:avLst/>
              <a:gdLst/>
              <a:ahLst/>
              <a:cxnLst/>
              <a:rect r="r" b="b" t="t" l="l"/>
              <a:pathLst>
                <a:path h="1615313" w="5070475">
                  <a:moveTo>
                    <a:pt x="0" y="281940"/>
                  </a:moveTo>
                  <a:cubicBezTo>
                    <a:pt x="0" y="125984"/>
                    <a:pt x="128397" y="0"/>
                    <a:pt x="286258" y="0"/>
                  </a:cubicBezTo>
                  <a:lnTo>
                    <a:pt x="4784217" y="0"/>
                  </a:lnTo>
                  <a:lnTo>
                    <a:pt x="4784217" y="19050"/>
                  </a:lnTo>
                  <a:lnTo>
                    <a:pt x="4784217" y="0"/>
                  </a:lnTo>
                  <a:cubicBezTo>
                    <a:pt x="4941951" y="0"/>
                    <a:pt x="5070475" y="125984"/>
                    <a:pt x="5070475" y="281940"/>
                  </a:cubicBezTo>
                  <a:lnTo>
                    <a:pt x="5051425" y="281940"/>
                  </a:lnTo>
                  <a:lnTo>
                    <a:pt x="5070475" y="281940"/>
                  </a:lnTo>
                  <a:lnTo>
                    <a:pt x="5070475" y="1333373"/>
                  </a:lnTo>
                  <a:lnTo>
                    <a:pt x="5051425" y="1333373"/>
                  </a:lnTo>
                  <a:lnTo>
                    <a:pt x="5070475" y="1333373"/>
                  </a:lnTo>
                  <a:cubicBezTo>
                    <a:pt x="5070475" y="1489329"/>
                    <a:pt x="4942078" y="1615313"/>
                    <a:pt x="4784217" y="1615313"/>
                  </a:cubicBezTo>
                  <a:lnTo>
                    <a:pt x="4784217" y="1596263"/>
                  </a:lnTo>
                  <a:lnTo>
                    <a:pt x="4784217" y="1615313"/>
                  </a:lnTo>
                  <a:lnTo>
                    <a:pt x="286258" y="1615313"/>
                  </a:lnTo>
                  <a:lnTo>
                    <a:pt x="286258" y="1596263"/>
                  </a:lnTo>
                  <a:lnTo>
                    <a:pt x="286258" y="1615313"/>
                  </a:lnTo>
                  <a:cubicBezTo>
                    <a:pt x="128397" y="1615313"/>
                    <a:pt x="0" y="1489329"/>
                    <a:pt x="0" y="1333373"/>
                  </a:cubicBezTo>
                  <a:lnTo>
                    <a:pt x="0" y="281940"/>
                  </a:lnTo>
                  <a:lnTo>
                    <a:pt x="19050" y="281940"/>
                  </a:lnTo>
                  <a:lnTo>
                    <a:pt x="0" y="281940"/>
                  </a:lnTo>
                  <a:moveTo>
                    <a:pt x="38100" y="281940"/>
                  </a:moveTo>
                  <a:lnTo>
                    <a:pt x="38100" y="1333373"/>
                  </a:lnTo>
                  <a:lnTo>
                    <a:pt x="19050" y="1333373"/>
                  </a:lnTo>
                  <a:lnTo>
                    <a:pt x="38100" y="1333373"/>
                  </a:lnTo>
                  <a:cubicBezTo>
                    <a:pt x="38100" y="1467739"/>
                    <a:pt x="148844" y="1577213"/>
                    <a:pt x="286258" y="1577213"/>
                  </a:cubicBezTo>
                  <a:lnTo>
                    <a:pt x="4784217" y="1577213"/>
                  </a:lnTo>
                  <a:cubicBezTo>
                    <a:pt x="4921504" y="1577213"/>
                    <a:pt x="5032375" y="1467739"/>
                    <a:pt x="5032375" y="1333373"/>
                  </a:cubicBezTo>
                  <a:lnTo>
                    <a:pt x="5032375" y="281940"/>
                  </a:lnTo>
                  <a:cubicBezTo>
                    <a:pt x="5032375" y="147574"/>
                    <a:pt x="4921631" y="38100"/>
                    <a:pt x="4784217" y="38100"/>
                  </a:cubicBezTo>
                  <a:lnTo>
                    <a:pt x="286258" y="38100"/>
                  </a:lnTo>
                  <a:lnTo>
                    <a:pt x="286258" y="19050"/>
                  </a:lnTo>
                  <a:lnTo>
                    <a:pt x="286258" y="38100"/>
                  </a:lnTo>
                  <a:cubicBezTo>
                    <a:pt x="148844" y="38100"/>
                    <a:pt x="38100" y="147574"/>
                    <a:pt x="38100" y="281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161497" y="7993744"/>
            <a:ext cx="3802872" cy="1211457"/>
            <a:chOff x="0" y="0"/>
            <a:chExt cx="5070496" cy="161527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9050" y="19050"/>
              <a:ext cx="5032375" cy="1577213"/>
            </a:xfrm>
            <a:custGeom>
              <a:avLst/>
              <a:gdLst/>
              <a:ahLst/>
              <a:cxnLst/>
              <a:rect r="r" b="b" t="t" l="l"/>
              <a:pathLst>
                <a:path h="1577213" w="5032375">
                  <a:moveTo>
                    <a:pt x="0" y="262890"/>
                  </a:moveTo>
                  <a:cubicBezTo>
                    <a:pt x="0" y="117729"/>
                    <a:pt x="119634" y="0"/>
                    <a:pt x="267208" y="0"/>
                  </a:cubicBezTo>
                  <a:lnTo>
                    <a:pt x="4765167" y="0"/>
                  </a:lnTo>
                  <a:cubicBezTo>
                    <a:pt x="4912741" y="0"/>
                    <a:pt x="5032375" y="117729"/>
                    <a:pt x="5032375" y="262890"/>
                  </a:cubicBezTo>
                  <a:lnTo>
                    <a:pt x="5032375" y="1314323"/>
                  </a:lnTo>
                  <a:cubicBezTo>
                    <a:pt x="5032375" y="1459484"/>
                    <a:pt x="4912741" y="1577213"/>
                    <a:pt x="4765167" y="1577213"/>
                  </a:cubicBezTo>
                  <a:lnTo>
                    <a:pt x="267208" y="1577213"/>
                  </a:lnTo>
                  <a:cubicBezTo>
                    <a:pt x="119634" y="1577213"/>
                    <a:pt x="0" y="1459484"/>
                    <a:pt x="0" y="1314323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070475" cy="1615313"/>
            </a:xfrm>
            <a:custGeom>
              <a:avLst/>
              <a:gdLst/>
              <a:ahLst/>
              <a:cxnLst/>
              <a:rect r="r" b="b" t="t" l="l"/>
              <a:pathLst>
                <a:path h="1615313" w="5070475">
                  <a:moveTo>
                    <a:pt x="0" y="281940"/>
                  </a:moveTo>
                  <a:cubicBezTo>
                    <a:pt x="0" y="125984"/>
                    <a:pt x="128397" y="0"/>
                    <a:pt x="286258" y="0"/>
                  </a:cubicBezTo>
                  <a:lnTo>
                    <a:pt x="4784217" y="0"/>
                  </a:lnTo>
                  <a:lnTo>
                    <a:pt x="4784217" y="19050"/>
                  </a:lnTo>
                  <a:lnTo>
                    <a:pt x="4784217" y="0"/>
                  </a:lnTo>
                  <a:cubicBezTo>
                    <a:pt x="4941951" y="0"/>
                    <a:pt x="5070475" y="125984"/>
                    <a:pt x="5070475" y="281940"/>
                  </a:cubicBezTo>
                  <a:lnTo>
                    <a:pt x="5051425" y="281940"/>
                  </a:lnTo>
                  <a:lnTo>
                    <a:pt x="5070475" y="281940"/>
                  </a:lnTo>
                  <a:lnTo>
                    <a:pt x="5070475" y="1333373"/>
                  </a:lnTo>
                  <a:lnTo>
                    <a:pt x="5051425" y="1333373"/>
                  </a:lnTo>
                  <a:lnTo>
                    <a:pt x="5070475" y="1333373"/>
                  </a:lnTo>
                  <a:cubicBezTo>
                    <a:pt x="5070475" y="1489329"/>
                    <a:pt x="4942078" y="1615313"/>
                    <a:pt x="4784217" y="1615313"/>
                  </a:cubicBezTo>
                  <a:lnTo>
                    <a:pt x="4784217" y="1596263"/>
                  </a:lnTo>
                  <a:lnTo>
                    <a:pt x="4784217" y="1615313"/>
                  </a:lnTo>
                  <a:lnTo>
                    <a:pt x="286258" y="1615313"/>
                  </a:lnTo>
                  <a:lnTo>
                    <a:pt x="286258" y="1596263"/>
                  </a:lnTo>
                  <a:lnTo>
                    <a:pt x="286258" y="1615313"/>
                  </a:lnTo>
                  <a:cubicBezTo>
                    <a:pt x="128397" y="1615313"/>
                    <a:pt x="0" y="1489329"/>
                    <a:pt x="0" y="1333373"/>
                  </a:cubicBezTo>
                  <a:lnTo>
                    <a:pt x="0" y="281940"/>
                  </a:lnTo>
                  <a:lnTo>
                    <a:pt x="19050" y="281940"/>
                  </a:lnTo>
                  <a:lnTo>
                    <a:pt x="0" y="281940"/>
                  </a:lnTo>
                  <a:moveTo>
                    <a:pt x="38100" y="281940"/>
                  </a:moveTo>
                  <a:lnTo>
                    <a:pt x="38100" y="1333373"/>
                  </a:lnTo>
                  <a:lnTo>
                    <a:pt x="19050" y="1333373"/>
                  </a:lnTo>
                  <a:lnTo>
                    <a:pt x="38100" y="1333373"/>
                  </a:lnTo>
                  <a:cubicBezTo>
                    <a:pt x="38100" y="1467739"/>
                    <a:pt x="148844" y="1577213"/>
                    <a:pt x="286258" y="1577213"/>
                  </a:cubicBezTo>
                  <a:lnTo>
                    <a:pt x="4784217" y="1577213"/>
                  </a:lnTo>
                  <a:cubicBezTo>
                    <a:pt x="4921504" y="1577213"/>
                    <a:pt x="5032375" y="1467739"/>
                    <a:pt x="5032375" y="1333373"/>
                  </a:cubicBezTo>
                  <a:lnTo>
                    <a:pt x="5032375" y="281940"/>
                  </a:lnTo>
                  <a:cubicBezTo>
                    <a:pt x="5032375" y="147574"/>
                    <a:pt x="4921631" y="38100"/>
                    <a:pt x="4784217" y="38100"/>
                  </a:cubicBezTo>
                  <a:lnTo>
                    <a:pt x="286258" y="38100"/>
                  </a:lnTo>
                  <a:lnTo>
                    <a:pt x="286258" y="19050"/>
                  </a:lnTo>
                  <a:lnTo>
                    <a:pt x="286258" y="38100"/>
                  </a:lnTo>
                  <a:cubicBezTo>
                    <a:pt x="148844" y="38100"/>
                    <a:pt x="38100" y="147574"/>
                    <a:pt x="38100" y="281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375298" y="7993744"/>
            <a:ext cx="3802872" cy="1211459"/>
            <a:chOff x="0" y="0"/>
            <a:chExt cx="5070496" cy="16152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9050" y="19050"/>
              <a:ext cx="5032375" cy="1577213"/>
            </a:xfrm>
            <a:custGeom>
              <a:avLst/>
              <a:gdLst/>
              <a:ahLst/>
              <a:cxnLst/>
              <a:rect r="r" b="b" t="t" l="l"/>
              <a:pathLst>
                <a:path h="1577213" w="5032375">
                  <a:moveTo>
                    <a:pt x="0" y="262890"/>
                  </a:moveTo>
                  <a:cubicBezTo>
                    <a:pt x="0" y="117729"/>
                    <a:pt x="119634" y="0"/>
                    <a:pt x="267208" y="0"/>
                  </a:cubicBezTo>
                  <a:lnTo>
                    <a:pt x="4765167" y="0"/>
                  </a:lnTo>
                  <a:cubicBezTo>
                    <a:pt x="4912741" y="0"/>
                    <a:pt x="5032375" y="117729"/>
                    <a:pt x="5032375" y="262890"/>
                  </a:cubicBezTo>
                  <a:lnTo>
                    <a:pt x="5032375" y="1314323"/>
                  </a:lnTo>
                  <a:cubicBezTo>
                    <a:pt x="5032375" y="1459484"/>
                    <a:pt x="4912741" y="1577213"/>
                    <a:pt x="4765167" y="1577213"/>
                  </a:cubicBezTo>
                  <a:lnTo>
                    <a:pt x="267208" y="1577213"/>
                  </a:lnTo>
                  <a:cubicBezTo>
                    <a:pt x="119634" y="1577213"/>
                    <a:pt x="0" y="1459484"/>
                    <a:pt x="0" y="1314323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070475" cy="1615313"/>
            </a:xfrm>
            <a:custGeom>
              <a:avLst/>
              <a:gdLst/>
              <a:ahLst/>
              <a:cxnLst/>
              <a:rect r="r" b="b" t="t" l="l"/>
              <a:pathLst>
                <a:path h="1615313" w="5070475">
                  <a:moveTo>
                    <a:pt x="0" y="281940"/>
                  </a:moveTo>
                  <a:cubicBezTo>
                    <a:pt x="0" y="125984"/>
                    <a:pt x="128397" y="0"/>
                    <a:pt x="286258" y="0"/>
                  </a:cubicBezTo>
                  <a:lnTo>
                    <a:pt x="4784217" y="0"/>
                  </a:lnTo>
                  <a:lnTo>
                    <a:pt x="4784217" y="19050"/>
                  </a:lnTo>
                  <a:lnTo>
                    <a:pt x="4784217" y="0"/>
                  </a:lnTo>
                  <a:cubicBezTo>
                    <a:pt x="4941951" y="0"/>
                    <a:pt x="5070475" y="125984"/>
                    <a:pt x="5070475" y="281940"/>
                  </a:cubicBezTo>
                  <a:lnTo>
                    <a:pt x="5051425" y="281940"/>
                  </a:lnTo>
                  <a:lnTo>
                    <a:pt x="5070475" y="281940"/>
                  </a:lnTo>
                  <a:lnTo>
                    <a:pt x="5070475" y="1333373"/>
                  </a:lnTo>
                  <a:lnTo>
                    <a:pt x="5051425" y="1333373"/>
                  </a:lnTo>
                  <a:lnTo>
                    <a:pt x="5070475" y="1333373"/>
                  </a:lnTo>
                  <a:cubicBezTo>
                    <a:pt x="5070475" y="1489329"/>
                    <a:pt x="4942078" y="1615313"/>
                    <a:pt x="4784217" y="1615313"/>
                  </a:cubicBezTo>
                  <a:lnTo>
                    <a:pt x="4784217" y="1596263"/>
                  </a:lnTo>
                  <a:lnTo>
                    <a:pt x="4784217" y="1615313"/>
                  </a:lnTo>
                  <a:lnTo>
                    <a:pt x="286258" y="1615313"/>
                  </a:lnTo>
                  <a:lnTo>
                    <a:pt x="286258" y="1596263"/>
                  </a:lnTo>
                  <a:lnTo>
                    <a:pt x="286258" y="1615313"/>
                  </a:lnTo>
                  <a:cubicBezTo>
                    <a:pt x="128397" y="1615313"/>
                    <a:pt x="0" y="1489329"/>
                    <a:pt x="0" y="1333373"/>
                  </a:cubicBezTo>
                  <a:lnTo>
                    <a:pt x="0" y="281940"/>
                  </a:lnTo>
                  <a:lnTo>
                    <a:pt x="19050" y="281940"/>
                  </a:lnTo>
                  <a:lnTo>
                    <a:pt x="0" y="281940"/>
                  </a:lnTo>
                  <a:moveTo>
                    <a:pt x="38100" y="281940"/>
                  </a:moveTo>
                  <a:lnTo>
                    <a:pt x="38100" y="1333373"/>
                  </a:lnTo>
                  <a:lnTo>
                    <a:pt x="19050" y="1333373"/>
                  </a:lnTo>
                  <a:lnTo>
                    <a:pt x="38100" y="1333373"/>
                  </a:lnTo>
                  <a:cubicBezTo>
                    <a:pt x="38100" y="1467739"/>
                    <a:pt x="148844" y="1577213"/>
                    <a:pt x="286258" y="1577213"/>
                  </a:cubicBezTo>
                  <a:lnTo>
                    <a:pt x="4784217" y="1577213"/>
                  </a:lnTo>
                  <a:cubicBezTo>
                    <a:pt x="4921504" y="1577213"/>
                    <a:pt x="5032375" y="1467739"/>
                    <a:pt x="5032375" y="1333373"/>
                  </a:cubicBezTo>
                  <a:lnTo>
                    <a:pt x="5032375" y="281940"/>
                  </a:lnTo>
                  <a:cubicBezTo>
                    <a:pt x="5032375" y="147574"/>
                    <a:pt x="4921631" y="38100"/>
                    <a:pt x="4784217" y="38100"/>
                  </a:cubicBezTo>
                  <a:lnTo>
                    <a:pt x="286258" y="38100"/>
                  </a:lnTo>
                  <a:lnTo>
                    <a:pt x="286258" y="19050"/>
                  </a:lnTo>
                  <a:lnTo>
                    <a:pt x="286258" y="38100"/>
                  </a:lnTo>
                  <a:cubicBezTo>
                    <a:pt x="148844" y="38100"/>
                    <a:pt x="38100" y="147574"/>
                    <a:pt x="38100" y="281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569246" y="7993744"/>
            <a:ext cx="3802872" cy="1170503"/>
            <a:chOff x="0" y="0"/>
            <a:chExt cx="5070496" cy="15606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9050" y="19050"/>
              <a:ext cx="5032502" cy="1522476"/>
            </a:xfrm>
            <a:custGeom>
              <a:avLst/>
              <a:gdLst/>
              <a:ahLst/>
              <a:cxnLst/>
              <a:rect r="r" b="b" t="t" l="l"/>
              <a:pathLst>
                <a:path h="1522476" w="5032502">
                  <a:moveTo>
                    <a:pt x="0" y="253746"/>
                  </a:moveTo>
                  <a:cubicBezTo>
                    <a:pt x="0" y="113665"/>
                    <a:pt x="115570" y="0"/>
                    <a:pt x="258191" y="0"/>
                  </a:cubicBezTo>
                  <a:lnTo>
                    <a:pt x="4774311" y="0"/>
                  </a:lnTo>
                  <a:cubicBezTo>
                    <a:pt x="4916932" y="0"/>
                    <a:pt x="5032502" y="113665"/>
                    <a:pt x="5032502" y="253746"/>
                  </a:cubicBezTo>
                  <a:lnTo>
                    <a:pt x="5032502" y="1268730"/>
                  </a:lnTo>
                  <a:cubicBezTo>
                    <a:pt x="5032502" y="1408938"/>
                    <a:pt x="4916932" y="1522476"/>
                    <a:pt x="4774311" y="1522476"/>
                  </a:cubicBezTo>
                  <a:lnTo>
                    <a:pt x="258191" y="1522476"/>
                  </a:lnTo>
                  <a:cubicBezTo>
                    <a:pt x="115570" y="1522476"/>
                    <a:pt x="0" y="1408811"/>
                    <a:pt x="0" y="1268730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070602" cy="1560576"/>
            </a:xfrm>
            <a:custGeom>
              <a:avLst/>
              <a:gdLst/>
              <a:ahLst/>
              <a:cxnLst/>
              <a:rect r="r" b="b" t="t" l="l"/>
              <a:pathLst>
                <a:path h="1560576" w="5070602">
                  <a:moveTo>
                    <a:pt x="0" y="272796"/>
                  </a:moveTo>
                  <a:cubicBezTo>
                    <a:pt x="0" y="121793"/>
                    <a:pt x="124460" y="0"/>
                    <a:pt x="277241" y="0"/>
                  </a:cubicBezTo>
                  <a:lnTo>
                    <a:pt x="4793361" y="0"/>
                  </a:lnTo>
                  <a:lnTo>
                    <a:pt x="4793361" y="19050"/>
                  </a:lnTo>
                  <a:lnTo>
                    <a:pt x="4793361" y="0"/>
                  </a:lnTo>
                  <a:cubicBezTo>
                    <a:pt x="4946142" y="0"/>
                    <a:pt x="5070602" y="121793"/>
                    <a:pt x="5070602" y="272796"/>
                  </a:cubicBezTo>
                  <a:lnTo>
                    <a:pt x="5051552" y="272796"/>
                  </a:lnTo>
                  <a:lnTo>
                    <a:pt x="5070602" y="272796"/>
                  </a:lnTo>
                  <a:lnTo>
                    <a:pt x="5070602" y="1287780"/>
                  </a:lnTo>
                  <a:lnTo>
                    <a:pt x="5051552" y="1287780"/>
                  </a:lnTo>
                  <a:lnTo>
                    <a:pt x="5070602" y="1287780"/>
                  </a:lnTo>
                  <a:cubicBezTo>
                    <a:pt x="5070602" y="1438783"/>
                    <a:pt x="4946142" y="1560576"/>
                    <a:pt x="4793361" y="1560576"/>
                  </a:cubicBezTo>
                  <a:lnTo>
                    <a:pt x="4793361" y="1541526"/>
                  </a:lnTo>
                  <a:lnTo>
                    <a:pt x="4793361" y="1560576"/>
                  </a:lnTo>
                  <a:lnTo>
                    <a:pt x="277241" y="1560576"/>
                  </a:lnTo>
                  <a:lnTo>
                    <a:pt x="277241" y="1541526"/>
                  </a:lnTo>
                  <a:lnTo>
                    <a:pt x="277241" y="1560576"/>
                  </a:lnTo>
                  <a:cubicBezTo>
                    <a:pt x="124460" y="1560703"/>
                    <a:pt x="0" y="1438783"/>
                    <a:pt x="0" y="1287907"/>
                  </a:cubicBezTo>
                  <a:lnTo>
                    <a:pt x="0" y="272796"/>
                  </a:lnTo>
                  <a:lnTo>
                    <a:pt x="19050" y="272796"/>
                  </a:lnTo>
                  <a:lnTo>
                    <a:pt x="0" y="272796"/>
                  </a:lnTo>
                  <a:moveTo>
                    <a:pt x="38100" y="272796"/>
                  </a:moveTo>
                  <a:lnTo>
                    <a:pt x="38100" y="1287780"/>
                  </a:lnTo>
                  <a:lnTo>
                    <a:pt x="19050" y="1287780"/>
                  </a:lnTo>
                  <a:lnTo>
                    <a:pt x="38100" y="1287780"/>
                  </a:lnTo>
                  <a:cubicBezTo>
                    <a:pt x="38100" y="1417066"/>
                    <a:pt x="144907" y="1522476"/>
                    <a:pt x="277241" y="1522476"/>
                  </a:cubicBezTo>
                  <a:lnTo>
                    <a:pt x="4793361" y="1522476"/>
                  </a:lnTo>
                  <a:cubicBezTo>
                    <a:pt x="4925695" y="1522476"/>
                    <a:pt x="5032502" y="1417066"/>
                    <a:pt x="5032502" y="1287780"/>
                  </a:cubicBezTo>
                  <a:lnTo>
                    <a:pt x="5032502" y="272796"/>
                  </a:lnTo>
                  <a:cubicBezTo>
                    <a:pt x="5032375" y="143510"/>
                    <a:pt x="4925695" y="38100"/>
                    <a:pt x="4793234" y="38100"/>
                  </a:cubicBezTo>
                  <a:lnTo>
                    <a:pt x="277241" y="38100"/>
                  </a:lnTo>
                  <a:lnTo>
                    <a:pt x="277241" y="19050"/>
                  </a:lnTo>
                  <a:lnTo>
                    <a:pt x="277241" y="38100"/>
                  </a:lnTo>
                  <a:cubicBezTo>
                    <a:pt x="144907" y="38100"/>
                    <a:pt x="38100" y="143510"/>
                    <a:pt x="38100" y="2727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22075" y="3421744"/>
            <a:ext cx="3428692" cy="4347656"/>
            <a:chOff x="0" y="0"/>
            <a:chExt cx="4571590" cy="579687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756334" y="3421744"/>
            <a:ext cx="3428692" cy="4347656"/>
            <a:chOff x="0" y="0"/>
            <a:chExt cx="4571590" cy="579687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562386" y="3421744"/>
            <a:ext cx="3428693" cy="4347656"/>
            <a:chOff x="0" y="0"/>
            <a:chExt cx="4571590" cy="579687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5378271" y="3421744"/>
            <a:ext cx="3428692" cy="4347656"/>
            <a:chOff x="0" y="0"/>
            <a:chExt cx="4571590" cy="579687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4"/>
              <a:stretch>
                <a:fillRect l="0" t="-144000" r="0" b="-14400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152412" y="793682"/>
            <a:ext cx="14993649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WHO AM I?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52412" y="8418499"/>
            <a:ext cx="3401639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JOB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62114" y="8418496"/>
            <a:ext cx="3401637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STUDY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575915" y="8418499"/>
            <a:ext cx="3401637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OTHER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767865" y="8398021"/>
            <a:ext cx="3405633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OTHER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4"/>
              <a:stretch>
                <a:fillRect l="0" t="-144000" r="0" b="-14400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152412" y="793682"/>
            <a:ext cx="14993649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CURRENT ROLE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249352" y="-102870"/>
            <a:ext cx="7038648" cy="10509898"/>
            <a:chOff x="0" y="0"/>
            <a:chExt cx="1090471" cy="16282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90471" cy="1628258"/>
            </a:xfrm>
            <a:custGeom>
              <a:avLst/>
              <a:gdLst/>
              <a:ahLst/>
              <a:cxnLst/>
              <a:rect r="r" b="b" t="t" l="l"/>
              <a:pathLst>
                <a:path h="1628258" w="1090471">
                  <a:moveTo>
                    <a:pt x="0" y="0"/>
                  </a:moveTo>
                  <a:lnTo>
                    <a:pt x="1090471" y="0"/>
                  </a:lnTo>
                  <a:lnTo>
                    <a:pt x="1090471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82726" t="0" r="-8272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145491" y="1649160"/>
            <a:ext cx="5246370" cy="7227855"/>
            <a:chOff x="0" y="0"/>
            <a:chExt cx="812800" cy="11197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119784"/>
            </a:xfrm>
            <a:custGeom>
              <a:avLst/>
              <a:gdLst/>
              <a:ahLst/>
              <a:cxnLst/>
              <a:rect r="r" b="b" t="t" l="l"/>
              <a:pathLst>
                <a:path h="111978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19784"/>
                  </a:lnTo>
                  <a:lnTo>
                    <a:pt x="0" y="1119784"/>
                  </a:lnTo>
                  <a:close/>
                </a:path>
              </a:pathLst>
            </a:custGeom>
            <a:blipFill>
              <a:blip r:embed="rId5"/>
              <a:stretch>
                <a:fillRect l="-1099" t="0" r="-1099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152412" y="3238775"/>
            <a:ext cx="9790147" cy="6146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combination of hands-on experience &amp; theory</a:t>
            </a:r>
          </a:p>
          <a:p>
            <a:pPr algn="just" marL="473713" indent="-236856" lvl="1">
              <a:lnSpc>
                <a:spcPts val="3271"/>
              </a:lnSpc>
            </a:pPr>
          </a:p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Specific department &amp; in-depth immersion to the discipline </a:t>
            </a:r>
          </a:p>
          <a:p>
            <a:pPr algn="just" marL="473713" indent="-236856" lvl="1">
              <a:lnSpc>
                <a:spcPts val="3271"/>
              </a:lnSpc>
            </a:pPr>
          </a:p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Extensive past experience among colleagues</a:t>
            </a:r>
          </a:p>
          <a:p>
            <a:pPr algn="just" marL="473713" indent="-236856" lvl="1">
              <a:lnSpc>
                <a:spcPts val="3271"/>
              </a:lnSpc>
            </a:pPr>
          </a:p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Critical thinking required</a:t>
            </a:r>
          </a:p>
          <a:p>
            <a:pPr algn="just" marL="473713" indent="-236856" lvl="1">
              <a:lnSpc>
                <a:spcPts val="3271"/>
              </a:lnSpc>
            </a:pPr>
          </a:p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People with different educational backgrounds can work in the Industry</a:t>
            </a:r>
          </a:p>
          <a:p>
            <a:pPr algn="just" marL="473713" indent="-236856" lvl="1">
              <a:lnSpc>
                <a:spcPts val="3271"/>
              </a:lnSpc>
            </a:pPr>
          </a:p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Easy to approach colleagues regardless of their position within the company</a:t>
            </a:r>
          </a:p>
          <a:p>
            <a:pPr algn="just" marL="473713" indent="-236856" lvl="1">
              <a:lnSpc>
                <a:spcPts val="3271"/>
              </a:lnSpc>
            </a:pPr>
          </a:p>
          <a:p>
            <a:pPr algn="just" marL="473713" indent="-236856" lvl="1">
              <a:lnSpc>
                <a:spcPts val="3271"/>
              </a:lnSpc>
              <a:buFont typeface="Arial"/>
              <a:buChar char="•"/>
            </a:pPr>
            <a:r>
              <a:rPr lang="en-US" sz="26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Professional Development &amp; soft skills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1093111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29"/>
                </a:lnTo>
                <a:lnTo>
                  <a:pt x="0" y="12134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53957" y="3020891"/>
            <a:ext cx="558704" cy="19052"/>
            <a:chOff x="0" y="0"/>
            <a:chExt cx="744938" cy="254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20299" y="2266651"/>
            <a:ext cx="2545883" cy="1527530"/>
            <a:chOff x="0" y="0"/>
            <a:chExt cx="3394511" cy="20367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85390" y="3020891"/>
            <a:ext cx="558704" cy="19052"/>
            <a:chOff x="0" y="0"/>
            <a:chExt cx="744938" cy="2540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351734" y="2266651"/>
            <a:ext cx="2545884" cy="1527530"/>
            <a:chOff x="0" y="0"/>
            <a:chExt cx="3394513" cy="20367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483716" y="3781954"/>
            <a:ext cx="6281922" cy="558704"/>
            <a:chOff x="0" y="0"/>
            <a:chExt cx="8375895" cy="7449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12700"/>
              <a:ext cx="8375904" cy="719582"/>
            </a:xfrm>
            <a:custGeom>
              <a:avLst/>
              <a:gdLst/>
              <a:ahLst/>
              <a:cxnLst/>
              <a:rect r="r" b="b" t="t" l="l"/>
              <a:pathLst>
                <a:path h="719582" w="8375904">
                  <a:moveTo>
                    <a:pt x="8375904" y="0"/>
                  </a:moveTo>
                  <a:lnTo>
                    <a:pt x="8375904" y="393954"/>
                  </a:lnTo>
                  <a:cubicBezTo>
                    <a:pt x="8375904" y="400939"/>
                    <a:pt x="8370189" y="406654"/>
                    <a:pt x="8363204" y="406654"/>
                  </a:cubicBezTo>
                  <a:lnTo>
                    <a:pt x="12700" y="406654"/>
                  </a:lnTo>
                  <a:lnTo>
                    <a:pt x="12700" y="393954"/>
                  </a:lnTo>
                  <a:lnTo>
                    <a:pt x="25400" y="393954"/>
                  </a:lnTo>
                  <a:lnTo>
                    <a:pt x="25400" y="719582"/>
                  </a:lnTo>
                  <a:lnTo>
                    <a:pt x="0" y="719582"/>
                  </a:lnTo>
                  <a:lnTo>
                    <a:pt x="0" y="393954"/>
                  </a:lnTo>
                  <a:cubicBezTo>
                    <a:pt x="0" y="386969"/>
                    <a:pt x="5715" y="381254"/>
                    <a:pt x="12700" y="381254"/>
                  </a:cubicBezTo>
                  <a:lnTo>
                    <a:pt x="8363204" y="381254"/>
                  </a:lnTo>
                  <a:lnTo>
                    <a:pt x="8363204" y="393954"/>
                  </a:lnTo>
                  <a:lnTo>
                    <a:pt x="8350504" y="393954"/>
                  </a:lnTo>
                  <a:lnTo>
                    <a:pt x="8350504" y="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483169" y="2266651"/>
            <a:ext cx="2545884" cy="1527530"/>
            <a:chOff x="0" y="0"/>
            <a:chExt cx="3394513" cy="203670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753957" y="5133973"/>
            <a:ext cx="558704" cy="19052"/>
            <a:chOff x="0" y="0"/>
            <a:chExt cx="744938" cy="2540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220299" y="4379733"/>
            <a:ext cx="2545883" cy="1527532"/>
            <a:chOff x="0" y="0"/>
            <a:chExt cx="3394511" cy="203670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885390" y="5133973"/>
            <a:ext cx="558704" cy="19052"/>
            <a:chOff x="0" y="0"/>
            <a:chExt cx="744938" cy="2540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4351734" y="4379733"/>
            <a:ext cx="2545884" cy="1527532"/>
            <a:chOff x="0" y="0"/>
            <a:chExt cx="3394513" cy="203670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483716" y="5895039"/>
            <a:ext cx="6281922" cy="558704"/>
            <a:chOff x="0" y="0"/>
            <a:chExt cx="8375895" cy="74493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12700"/>
              <a:ext cx="8375904" cy="719582"/>
            </a:xfrm>
            <a:custGeom>
              <a:avLst/>
              <a:gdLst/>
              <a:ahLst/>
              <a:cxnLst/>
              <a:rect r="r" b="b" t="t" l="l"/>
              <a:pathLst>
                <a:path h="719582" w="8375904">
                  <a:moveTo>
                    <a:pt x="8375904" y="0"/>
                  </a:moveTo>
                  <a:lnTo>
                    <a:pt x="8375904" y="393954"/>
                  </a:lnTo>
                  <a:cubicBezTo>
                    <a:pt x="8375904" y="400939"/>
                    <a:pt x="8370189" y="406654"/>
                    <a:pt x="8363204" y="406654"/>
                  </a:cubicBezTo>
                  <a:lnTo>
                    <a:pt x="12700" y="406654"/>
                  </a:lnTo>
                  <a:lnTo>
                    <a:pt x="12700" y="393954"/>
                  </a:lnTo>
                  <a:lnTo>
                    <a:pt x="25400" y="393954"/>
                  </a:lnTo>
                  <a:lnTo>
                    <a:pt x="25400" y="719582"/>
                  </a:lnTo>
                  <a:lnTo>
                    <a:pt x="0" y="719582"/>
                  </a:lnTo>
                  <a:lnTo>
                    <a:pt x="0" y="393954"/>
                  </a:lnTo>
                  <a:cubicBezTo>
                    <a:pt x="0" y="386969"/>
                    <a:pt x="5715" y="381254"/>
                    <a:pt x="12700" y="381254"/>
                  </a:cubicBezTo>
                  <a:lnTo>
                    <a:pt x="8363204" y="381254"/>
                  </a:lnTo>
                  <a:lnTo>
                    <a:pt x="8363204" y="393954"/>
                  </a:lnTo>
                  <a:lnTo>
                    <a:pt x="8350504" y="393954"/>
                  </a:lnTo>
                  <a:lnTo>
                    <a:pt x="8350504" y="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7483169" y="4379733"/>
            <a:ext cx="2545884" cy="1527532"/>
            <a:chOff x="0" y="0"/>
            <a:chExt cx="3394513" cy="203670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3753957" y="7247058"/>
            <a:ext cx="558704" cy="19052"/>
            <a:chOff x="0" y="0"/>
            <a:chExt cx="744938" cy="2540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220299" y="6492817"/>
            <a:ext cx="2545883" cy="1527532"/>
            <a:chOff x="0" y="0"/>
            <a:chExt cx="3394511" cy="203670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885390" y="7247058"/>
            <a:ext cx="558704" cy="19052"/>
            <a:chOff x="0" y="0"/>
            <a:chExt cx="744938" cy="2540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4351734" y="6492817"/>
            <a:ext cx="2545884" cy="1527532"/>
            <a:chOff x="0" y="0"/>
            <a:chExt cx="3394513" cy="203670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7483169" y="6492817"/>
            <a:ext cx="2545884" cy="1527532"/>
            <a:chOff x="0" y="0"/>
            <a:chExt cx="3394513" cy="203670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1249352" y="-102870"/>
            <a:ext cx="7038648" cy="10509898"/>
            <a:chOff x="0" y="0"/>
            <a:chExt cx="1090471" cy="162825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090471" cy="1628258"/>
            </a:xfrm>
            <a:custGeom>
              <a:avLst/>
              <a:gdLst/>
              <a:ahLst/>
              <a:cxnLst/>
              <a:rect r="r" b="b" t="t" l="l"/>
              <a:pathLst>
                <a:path h="1628258" w="1090471">
                  <a:moveTo>
                    <a:pt x="0" y="0"/>
                  </a:moveTo>
                  <a:lnTo>
                    <a:pt x="1090471" y="0"/>
                  </a:lnTo>
                  <a:lnTo>
                    <a:pt x="1090471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82726" t="0" r="-82726" b="0"/>
              </a:stretch>
            </a:blip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1303465" y="2727521"/>
            <a:ext cx="237955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Hands on experience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434900" y="2727521"/>
            <a:ext cx="2379552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Responsibility/ accountability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566335" y="2422722"/>
            <a:ext cx="2379552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Sort time limits between tasks/rapid changes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03465" y="4840603"/>
            <a:ext cx="237955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High levels of discipline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434900" y="4993003"/>
            <a:ext cx="2379552" cy="32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Team focused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7566335" y="4688203"/>
            <a:ext cx="2379552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Project that affects people’s lives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03465" y="6953687"/>
            <a:ext cx="237955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Flexible solutions delivered quickly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434900" y="6953687"/>
            <a:ext cx="2379552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Theory and Practice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566335" y="7106088"/>
            <a:ext cx="2379552" cy="32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Exciting projects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470197" y="4180127"/>
            <a:ext cx="6596957" cy="180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RESPONSIBILITIES IN THE ROLE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1093111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29"/>
                </a:lnTo>
                <a:lnTo>
                  <a:pt x="0" y="12134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4"/>
              <a:stretch>
                <a:fillRect l="0" t="-144000" r="0" b="-14400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152412" y="793682"/>
            <a:ext cx="14993649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WHAT IS A NAVAL ARCHITECT</a:t>
            </a:r>
          </a:p>
        </p:txBody>
      </p:sp>
      <p:sp>
        <p:nvSpPr>
          <p:cNvPr name="Freeform 6" id="6" descr="Picture 4"/>
          <p:cNvSpPr/>
          <p:nvPr/>
        </p:nvSpPr>
        <p:spPr>
          <a:xfrm flipH="false" flipV="false" rot="0">
            <a:off x="896659" y="3273230"/>
            <a:ext cx="5030392" cy="5029797"/>
          </a:xfrm>
          <a:custGeom>
            <a:avLst/>
            <a:gdLst/>
            <a:ahLst/>
            <a:cxnLst/>
            <a:rect r="r" b="b" t="t" l="l"/>
            <a:pathLst>
              <a:path h="5029797" w="5030392">
                <a:moveTo>
                  <a:pt x="0" y="0"/>
                </a:moveTo>
                <a:lnTo>
                  <a:pt x="5030393" y="0"/>
                </a:lnTo>
                <a:lnTo>
                  <a:pt x="5030393" y="5029797"/>
                </a:lnTo>
                <a:lnTo>
                  <a:pt x="0" y="5029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6094" b="-3"/>
            </a:stretch>
          </a:blipFill>
        </p:spPr>
      </p:sp>
      <p:sp>
        <p:nvSpPr>
          <p:cNvPr name="Freeform 7" id="7" descr="Picture 3"/>
          <p:cNvSpPr/>
          <p:nvPr/>
        </p:nvSpPr>
        <p:spPr>
          <a:xfrm flipH="false" flipV="false" rot="0">
            <a:off x="6628804" y="3273230"/>
            <a:ext cx="5030392" cy="5029797"/>
          </a:xfrm>
          <a:custGeom>
            <a:avLst/>
            <a:gdLst/>
            <a:ahLst/>
            <a:cxnLst/>
            <a:rect r="r" b="b" t="t" l="l"/>
            <a:pathLst>
              <a:path h="5029797" w="5030392">
                <a:moveTo>
                  <a:pt x="0" y="0"/>
                </a:moveTo>
                <a:lnTo>
                  <a:pt x="5030392" y="0"/>
                </a:lnTo>
                <a:lnTo>
                  <a:pt x="5030392" y="5029797"/>
                </a:lnTo>
                <a:lnTo>
                  <a:pt x="0" y="5029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52" t="0" r="-32723" b="-5"/>
            </a:stretch>
          </a:blipFill>
        </p:spPr>
      </p:sp>
      <p:sp>
        <p:nvSpPr>
          <p:cNvPr name="Freeform 8" id="8" descr="Picture 5"/>
          <p:cNvSpPr/>
          <p:nvPr/>
        </p:nvSpPr>
        <p:spPr>
          <a:xfrm flipH="false" flipV="false" rot="0">
            <a:off x="12360948" y="3273231"/>
            <a:ext cx="5030392" cy="5029796"/>
          </a:xfrm>
          <a:custGeom>
            <a:avLst/>
            <a:gdLst/>
            <a:ahLst/>
            <a:cxnLst/>
            <a:rect r="r" b="b" t="t" l="l"/>
            <a:pathLst>
              <a:path h="5029796" w="5030392">
                <a:moveTo>
                  <a:pt x="0" y="0"/>
                </a:moveTo>
                <a:lnTo>
                  <a:pt x="5030393" y="0"/>
                </a:lnTo>
                <a:lnTo>
                  <a:pt x="5030393" y="5029795"/>
                </a:lnTo>
                <a:lnTo>
                  <a:pt x="0" y="5029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73" t="0" r="-10448" b="-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17187" y="8742342"/>
            <a:ext cx="3189338" cy="5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Ocean Engineering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93324" y="8742342"/>
            <a:ext cx="3301352" cy="5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Marine Engineering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562462" y="8742342"/>
            <a:ext cx="4627365" cy="5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High-Performance vehicles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1093111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29"/>
                </a:lnTo>
                <a:lnTo>
                  <a:pt x="0" y="12134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0567" y="2097208"/>
            <a:ext cx="8828218" cy="6073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0263" indent="-320132" lvl="1">
              <a:lnSpc>
                <a:spcPts val="4422"/>
              </a:lnSpc>
              <a:buFont typeface="Arial"/>
              <a:buChar char="•"/>
            </a:pPr>
            <a:r>
              <a:rPr lang="en-US" sz="353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Around 90% of traded goods are transported globally over the waves</a:t>
            </a:r>
          </a:p>
          <a:p>
            <a:pPr algn="l" marL="640263" indent="-320132" lvl="1">
              <a:lnSpc>
                <a:spcPts val="4422"/>
              </a:lnSpc>
            </a:pPr>
          </a:p>
          <a:p>
            <a:pPr algn="l" marL="640263" indent="-320132" lvl="1">
              <a:lnSpc>
                <a:spcPts val="4422"/>
              </a:lnSpc>
              <a:buFont typeface="Arial"/>
              <a:buChar char="•"/>
            </a:pPr>
            <a:r>
              <a:rPr lang="en-US" sz="353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Ocean engineering allows offshore renewable, oil and gas structures to operate</a:t>
            </a:r>
          </a:p>
          <a:p>
            <a:pPr algn="l" marL="640263" indent="-320132" lvl="1">
              <a:lnSpc>
                <a:spcPts val="4422"/>
              </a:lnSpc>
            </a:pPr>
          </a:p>
          <a:p>
            <a:pPr algn="l" marL="640263" indent="-320132" lvl="1">
              <a:lnSpc>
                <a:spcPts val="4422"/>
              </a:lnSpc>
              <a:buFont typeface="Arial"/>
              <a:buChar char="•"/>
            </a:pPr>
            <a:r>
              <a:rPr lang="en-US" sz="353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Leisure craft (sailing and motorboats), and boat racing are designed and built by naval architects (high-performance stream)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249352" y="-102870"/>
            <a:ext cx="7038648" cy="10509898"/>
            <a:chOff x="0" y="0"/>
            <a:chExt cx="1090471" cy="16282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90471" cy="1628258"/>
            </a:xfrm>
            <a:custGeom>
              <a:avLst/>
              <a:gdLst/>
              <a:ahLst/>
              <a:cxnLst/>
              <a:rect r="r" b="b" t="t" l="l"/>
              <a:pathLst>
                <a:path h="1628258" w="1090471">
                  <a:moveTo>
                    <a:pt x="0" y="0"/>
                  </a:moveTo>
                  <a:lnTo>
                    <a:pt x="1090471" y="0"/>
                  </a:lnTo>
                  <a:lnTo>
                    <a:pt x="1090471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82726" t="0" r="-8272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470197" y="4655466"/>
            <a:ext cx="6596957" cy="88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WHY IS IT IMPORTANT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10105" y="0"/>
            <a:ext cx="9187925" cy="3344499"/>
            <a:chOff x="0" y="0"/>
            <a:chExt cx="2913557" cy="10605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13557" cy="1060565"/>
            </a:xfrm>
            <a:custGeom>
              <a:avLst/>
              <a:gdLst/>
              <a:ahLst/>
              <a:cxnLst/>
              <a:rect r="r" b="b" t="t" l="l"/>
              <a:pathLst>
                <a:path h="1060565" w="2913557">
                  <a:moveTo>
                    <a:pt x="0" y="0"/>
                  </a:moveTo>
                  <a:lnTo>
                    <a:pt x="2913557" y="0"/>
                  </a:lnTo>
                  <a:lnTo>
                    <a:pt x="2913557" y="1060565"/>
                  </a:lnTo>
                  <a:lnTo>
                    <a:pt x="0" y="1060565"/>
                  </a:lnTo>
                  <a:close/>
                </a:path>
              </a:pathLst>
            </a:custGeom>
            <a:blipFill>
              <a:blip r:embed="rId4"/>
              <a:stretch>
                <a:fillRect l="0" t="-27264" r="0" b="-27264"/>
              </a:stretch>
            </a:blipFill>
          </p:spPr>
        </p:sp>
      </p:grpSp>
      <p:sp>
        <p:nvSpPr>
          <p:cNvPr name="Freeform 5" id="5" descr="Picture 2"/>
          <p:cNvSpPr/>
          <p:nvPr/>
        </p:nvSpPr>
        <p:spPr>
          <a:xfrm flipH="false" flipV="false" rot="0">
            <a:off x="-9495" y="-9512"/>
            <a:ext cx="4523704" cy="5888373"/>
          </a:xfrm>
          <a:custGeom>
            <a:avLst/>
            <a:gdLst/>
            <a:ahLst/>
            <a:cxnLst/>
            <a:rect r="r" b="b" t="t" l="l"/>
            <a:pathLst>
              <a:path h="5888373" w="4523704">
                <a:moveTo>
                  <a:pt x="0" y="0"/>
                </a:moveTo>
                <a:lnTo>
                  <a:pt x="4523705" y="0"/>
                </a:lnTo>
                <a:lnTo>
                  <a:pt x="4523705" y="5888374"/>
                </a:lnTo>
                <a:lnTo>
                  <a:pt x="0" y="5888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655" t="0" r="-54595" b="0"/>
            </a:stretch>
          </a:blipFill>
        </p:spPr>
      </p:sp>
      <p:sp>
        <p:nvSpPr>
          <p:cNvPr name="Freeform 6" id="6" descr="Picture 6"/>
          <p:cNvSpPr/>
          <p:nvPr/>
        </p:nvSpPr>
        <p:spPr>
          <a:xfrm flipH="false" flipV="false" rot="0">
            <a:off x="4760861" y="-9510"/>
            <a:ext cx="4543512" cy="3354009"/>
          </a:xfrm>
          <a:custGeom>
            <a:avLst/>
            <a:gdLst/>
            <a:ahLst/>
            <a:cxnLst/>
            <a:rect r="r" b="b" t="t" l="l"/>
            <a:pathLst>
              <a:path h="3354009" w="4543512">
                <a:moveTo>
                  <a:pt x="0" y="0"/>
                </a:moveTo>
                <a:lnTo>
                  <a:pt x="4543512" y="0"/>
                </a:lnTo>
                <a:lnTo>
                  <a:pt x="4543512" y="3354009"/>
                </a:lnTo>
                <a:lnTo>
                  <a:pt x="0" y="3354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83" t="0" r="-39562" b="0"/>
            </a:stretch>
          </a:blipFill>
        </p:spPr>
      </p:sp>
      <p:sp>
        <p:nvSpPr>
          <p:cNvPr name="Freeform 7" id="7" descr="Picture 4"/>
          <p:cNvSpPr/>
          <p:nvPr/>
        </p:nvSpPr>
        <p:spPr>
          <a:xfrm flipH="false" flipV="false" rot="0">
            <a:off x="-28575" y="6110457"/>
            <a:ext cx="4523736" cy="4185945"/>
          </a:xfrm>
          <a:custGeom>
            <a:avLst/>
            <a:gdLst/>
            <a:ahLst/>
            <a:cxnLst/>
            <a:rect r="r" b="b" t="t" l="l"/>
            <a:pathLst>
              <a:path h="4185945" w="4523736">
                <a:moveTo>
                  <a:pt x="0" y="0"/>
                </a:moveTo>
                <a:lnTo>
                  <a:pt x="4523736" y="0"/>
                </a:lnTo>
                <a:lnTo>
                  <a:pt x="4523736" y="4185945"/>
                </a:lnTo>
                <a:lnTo>
                  <a:pt x="0" y="4185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252" t="0" r="-35451" b="0"/>
            </a:stretch>
          </a:blipFill>
        </p:spPr>
      </p:sp>
      <p:sp>
        <p:nvSpPr>
          <p:cNvPr name="Freeform 8" id="8" descr="Picture 10"/>
          <p:cNvSpPr/>
          <p:nvPr/>
        </p:nvSpPr>
        <p:spPr>
          <a:xfrm flipH="false" flipV="false" rot="0">
            <a:off x="4760859" y="3583059"/>
            <a:ext cx="4543512" cy="3102041"/>
          </a:xfrm>
          <a:custGeom>
            <a:avLst/>
            <a:gdLst/>
            <a:ahLst/>
            <a:cxnLst/>
            <a:rect r="r" b="b" t="t" l="l"/>
            <a:pathLst>
              <a:path h="3102041" w="4543512">
                <a:moveTo>
                  <a:pt x="0" y="0"/>
                </a:moveTo>
                <a:lnTo>
                  <a:pt x="4543512" y="0"/>
                </a:lnTo>
                <a:lnTo>
                  <a:pt x="4543512" y="3102041"/>
                </a:lnTo>
                <a:lnTo>
                  <a:pt x="0" y="3102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384" t="0" r="-17943" b="-1"/>
            </a:stretch>
          </a:blipFill>
        </p:spPr>
      </p:sp>
      <p:sp>
        <p:nvSpPr>
          <p:cNvPr name="Freeform 9" id="9" descr="Picture 18"/>
          <p:cNvSpPr/>
          <p:nvPr/>
        </p:nvSpPr>
        <p:spPr>
          <a:xfrm flipH="false" flipV="false" rot="0">
            <a:off x="4760859" y="6934329"/>
            <a:ext cx="4543513" cy="3362098"/>
          </a:xfrm>
          <a:custGeom>
            <a:avLst/>
            <a:gdLst/>
            <a:ahLst/>
            <a:cxnLst/>
            <a:rect r="r" b="b" t="t" l="l"/>
            <a:pathLst>
              <a:path h="3362098" w="4543513">
                <a:moveTo>
                  <a:pt x="0" y="0"/>
                </a:moveTo>
                <a:lnTo>
                  <a:pt x="4543513" y="0"/>
                </a:lnTo>
                <a:lnTo>
                  <a:pt x="4543513" y="3362099"/>
                </a:lnTo>
                <a:lnTo>
                  <a:pt x="0" y="3362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12" t="0" r="-2235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936495" y="3932057"/>
            <a:ext cx="7735145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There are a range of courses offered at different universities which specialise in slightly different aspects of Naval Architecture.</a:t>
            </a:r>
          </a:p>
          <a:p>
            <a:pPr algn="l">
              <a:lnSpc>
                <a:spcPts val="3625"/>
              </a:lnSpc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</a:p>
          <a:p>
            <a:pPr algn="l">
              <a:lnSpc>
                <a:spcPts val="3625"/>
              </a:lnSpc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Universities you can study at include: </a:t>
            </a:r>
          </a:p>
          <a:p>
            <a:pPr algn="l">
              <a:lnSpc>
                <a:spcPts val="3625"/>
              </a:lnSpc>
            </a:pP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Newcastle University 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of Southampton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of Strathclyde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College London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of Plymouth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02869" y="1278841"/>
            <a:ext cx="7991588" cy="843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UNIVERSITY COURSES</a:t>
            </a:r>
            <a:r>
              <a:rPr lang="en-US" sz="60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304373" y="0"/>
            <a:ext cx="9093657" cy="5134079"/>
            <a:chOff x="0" y="0"/>
            <a:chExt cx="2883664" cy="16280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83664" cy="1628054"/>
            </a:xfrm>
            <a:custGeom>
              <a:avLst/>
              <a:gdLst/>
              <a:ahLst/>
              <a:cxnLst/>
              <a:rect r="r" b="b" t="t" l="l"/>
              <a:pathLst>
                <a:path h="1628054" w="2883664">
                  <a:moveTo>
                    <a:pt x="0" y="0"/>
                  </a:moveTo>
                  <a:lnTo>
                    <a:pt x="2883664" y="0"/>
                  </a:lnTo>
                  <a:lnTo>
                    <a:pt x="2883664" y="1628054"/>
                  </a:lnTo>
                  <a:lnTo>
                    <a:pt x="0" y="1628054"/>
                  </a:lnTo>
                  <a:close/>
                </a:path>
              </a:pathLst>
            </a:custGeom>
            <a:blipFill>
              <a:blip r:embed="rId4"/>
              <a:stretch>
                <a:fillRect l="-184" t="0" r="-184" b="0"/>
              </a:stretch>
            </a:blipFill>
          </p:spPr>
        </p:sp>
      </p:grpSp>
      <p:sp>
        <p:nvSpPr>
          <p:cNvPr name="Freeform 5" id="5" descr="Picture 2"/>
          <p:cNvSpPr/>
          <p:nvPr/>
        </p:nvSpPr>
        <p:spPr>
          <a:xfrm flipH="false" flipV="false" rot="0">
            <a:off x="-9495" y="-9512"/>
            <a:ext cx="4523704" cy="5888373"/>
          </a:xfrm>
          <a:custGeom>
            <a:avLst/>
            <a:gdLst/>
            <a:ahLst/>
            <a:cxnLst/>
            <a:rect r="r" b="b" t="t" l="l"/>
            <a:pathLst>
              <a:path h="5888373" w="4523704">
                <a:moveTo>
                  <a:pt x="0" y="0"/>
                </a:moveTo>
                <a:lnTo>
                  <a:pt x="4523705" y="0"/>
                </a:lnTo>
                <a:lnTo>
                  <a:pt x="4523705" y="5888374"/>
                </a:lnTo>
                <a:lnTo>
                  <a:pt x="0" y="5888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655" t="0" r="-54595" b="0"/>
            </a:stretch>
          </a:blipFill>
        </p:spPr>
      </p:sp>
      <p:sp>
        <p:nvSpPr>
          <p:cNvPr name="Freeform 6" id="6" descr="Picture 6"/>
          <p:cNvSpPr/>
          <p:nvPr/>
        </p:nvSpPr>
        <p:spPr>
          <a:xfrm flipH="false" flipV="false" rot="0">
            <a:off x="4760861" y="-9510"/>
            <a:ext cx="4543512" cy="3354009"/>
          </a:xfrm>
          <a:custGeom>
            <a:avLst/>
            <a:gdLst/>
            <a:ahLst/>
            <a:cxnLst/>
            <a:rect r="r" b="b" t="t" l="l"/>
            <a:pathLst>
              <a:path h="3354009" w="4543512">
                <a:moveTo>
                  <a:pt x="0" y="0"/>
                </a:moveTo>
                <a:lnTo>
                  <a:pt x="4543512" y="0"/>
                </a:lnTo>
                <a:lnTo>
                  <a:pt x="4543512" y="3354009"/>
                </a:lnTo>
                <a:lnTo>
                  <a:pt x="0" y="3354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83" t="0" r="-39562" b="0"/>
            </a:stretch>
          </a:blipFill>
        </p:spPr>
      </p:sp>
      <p:sp>
        <p:nvSpPr>
          <p:cNvPr name="Freeform 7" id="7" descr="Picture 4"/>
          <p:cNvSpPr/>
          <p:nvPr/>
        </p:nvSpPr>
        <p:spPr>
          <a:xfrm flipH="false" flipV="false" rot="0">
            <a:off x="-28575" y="6110457"/>
            <a:ext cx="4523736" cy="4185945"/>
          </a:xfrm>
          <a:custGeom>
            <a:avLst/>
            <a:gdLst/>
            <a:ahLst/>
            <a:cxnLst/>
            <a:rect r="r" b="b" t="t" l="l"/>
            <a:pathLst>
              <a:path h="4185945" w="4523736">
                <a:moveTo>
                  <a:pt x="0" y="0"/>
                </a:moveTo>
                <a:lnTo>
                  <a:pt x="4523736" y="0"/>
                </a:lnTo>
                <a:lnTo>
                  <a:pt x="4523736" y="4185945"/>
                </a:lnTo>
                <a:lnTo>
                  <a:pt x="0" y="4185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252" t="0" r="-35451" b="0"/>
            </a:stretch>
          </a:blipFill>
        </p:spPr>
      </p:sp>
      <p:sp>
        <p:nvSpPr>
          <p:cNvPr name="Freeform 8" id="8" descr="Picture 10"/>
          <p:cNvSpPr/>
          <p:nvPr/>
        </p:nvSpPr>
        <p:spPr>
          <a:xfrm flipH="false" flipV="false" rot="0">
            <a:off x="4760859" y="3583059"/>
            <a:ext cx="4543512" cy="3102041"/>
          </a:xfrm>
          <a:custGeom>
            <a:avLst/>
            <a:gdLst/>
            <a:ahLst/>
            <a:cxnLst/>
            <a:rect r="r" b="b" t="t" l="l"/>
            <a:pathLst>
              <a:path h="3102041" w="4543512">
                <a:moveTo>
                  <a:pt x="0" y="0"/>
                </a:moveTo>
                <a:lnTo>
                  <a:pt x="4543512" y="0"/>
                </a:lnTo>
                <a:lnTo>
                  <a:pt x="4543512" y="3102041"/>
                </a:lnTo>
                <a:lnTo>
                  <a:pt x="0" y="3102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384" t="0" r="-17943" b="-1"/>
            </a:stretch>
          </a:blipFill>
        </p:spPr>
      </p:sp>
      <p:sp>
        <p:nvSpPr>
          <p:cNvPr name="Freeform 9" id="9" descr="Picture 18"/>
          <p:cNvSpPr/>
          <p:nvPr/>
        </p:nvSpPr>
        <p:spPr>
          <a:xfrm flipH="false" flipV="false" rot="0">
            <a:off x="4760859" y="6934329"/>
            <a:ext cx="4543513" cy="3362098"/>
          </a:xfrm>
          <a:custGeom>
            <a:avLst/>
            <a:gdLst/>
            <a:ahLst/>
            <a:cxnLst/>
            <a:rect r="r" b="b" t="t" l="l"/>
            <a:pathLst>
              <a:path h="3362098" w="4543513">
                <a:moveTo>
                  <a:pt x="0" y="0"/>
                </a:moveTo>
                <a:lnTo>
                  <a:pt x="4543513" y="0"/>
                </a:lnTo>
                <a:lnTo>
                  <a:pt x="4543513" y="3362099"/>
                </a:lnTo>
                <a:lnTo>
                  <a:pt x="0" y="3362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12" t="0" r="-2235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059312" y="5405350"/>
            <a:ext cx="7735145" cy="457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</a:t>
            </a: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aval architects and marine engineers deal with the world’s largest moving structures and most powerful vehicles​</a:t>
            </a:r>
          </a:p>
          <a:p>
            <a:pPr algn="l">
              <a:lnSpc>
                <a:spcPts val="3625"/>
              </a:lnSpc>
            </a:pP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Respo</a:t>
            </a: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nsible for the design and maintenance of m</a:t>
            </a: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erchant ships able to carry and transport variety of cargo​</a:t>
            </a:r>
          </a:p>
          <a:p>
            <a:pPr algn="l">
              <a:lnSpc>
                <a:spcPts val="3625"/>
              </a:lnSpc>
            </a:pP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Cru</a:t>
            </a: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ise ships, ferry boats, tankers, cargo ships, containerships, naval ships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31090" y="1057518"/>
            <a:ext cx="7991588" cy="3076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6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NAVAL ARCHITECTURE &amp; MARINE ENGINEERING​</a:t>
            </a:r>
          </a:p>
          <a:p>
            <a:pPr algn="ctr">
              <a:lnSpc>
                <a:spcPts val="6048"/>
              </a:lnSpc>
            </a:pPr>
            <a:r>
              <a:rPr lang="en-US" sz="5600" b="true">
                <a:solidFill>
                  <a:srgbClr val="FFFFFF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University of Strathclyde​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DAGYVO2yRrE</dc:identifier>
  <dcterms:modified xsi:type="dcterms:W3CDTF">2011-08-01T06:04:30Z</dcterms:modified>
  <cp:revision>1</cp:revision>
  <dc:title>STEM WG - Secondary School Presentation</dc:title>
</cp:coreProperties>
</file>